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5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95" autoAdjust="0"/>
    <p:restoredTop sz="95677"/>
  </p:normalViewPr>
  <p:slideViewPr>
    <p:cSldViewPr snapToGrid="0" snapToObjects="1">
      <p:cViewPr varScale="1">
        <p:scale>
          <a:sx n="108" d="100"/>
          <a:sy n="108" d="100"/>
        </p:scale>
        <p:origin x="630" y="96"/>
      </p:cViewPr>
      <p:guideLst/>
    </p:cSldViewPr>
  </p:slideViewPr>
  <p:notesTextViewPr>
    <p:cViewPr>
      <p:scale>
        <a:sx n="1" d="1"/>
        <a:sy n="1" d="1"/>
      </p:scale>
      <p:origin x="0" y="0"/>
    </p:cViewPr>
  </p:notesTextViewPr>
  <p:notesViewPr>
    <p:cSldViewPr snapToGrid="0" snapToObjects="1">
      <p:cViewPr varScale="1">
        <p:scale>
          <a:sx n="81" d="100"/>
          <a:sy n="81" d="100"/>
        </p:scale>
        <p:origin x="3894" y="10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F7B252-8E90-66C4-F94F-326FC3C48E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9980B2CF-D92D-F8D8-8E48-F0AE1AD04A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5047AB-D8BE-4658-96E3-C2AB66B937A7}" type="datetimeFigureOut">
              <a:rPr lang="en-AU" smtClean="0"/>
              <a:t>14/07/2025</a:t>
            </a:fld>
            <a:endParaRPr lang="en-AU"/>
          </a:p>
        </p:txBody>
      </p:sp>
      <p:sp>
        <p:nvSpPr>
          <p:cNvPr id="4" name="Footer Placeholder 3">
            <a:extLst>
              <a:ext uri="{FF2B5EF4-FFF2-40B4-BE49-F238E27FC236}">
                <a16:creationId xmlns:a16="http://schemas.microsoft.com/office/drawing/2014/main" id="{4E4F56BB-C67C-CB7F-66A7-362B9A41A9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3F2D1021-1AD5-F364-F040-DDB6FF0ED4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279EBE-E731-469E-9215-BA1B16CF533C}" type="slidenum">
              <a:rPr lang="en-AU" smtClean="0"/>
              <a:t>‹#›</a:t>
            </a:fld>
            <a:endParaRPr lang="en-AU"/>
          </a:p>
        </p:txBody>
      </p:sp>
    </p:spTree>
    <p:extLst>
      <p:ext uri="{BB962C8B-B14F-4D97-AF65-F5344CB8AC3E}">
        <p14:creationId xmlns:p14="http://schemas.microsoft.com/office/powerpoint/2010/main" val="34001070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89F65-1DCB-9845-990C-CDC44DE929FA}" type="datetimeFigureOut">
              <a:rPr lang="en-US" smtClean="0"/>
              <a:t>7/14/2025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4321E-DC9E-9042-8ACD-8652D64133CE}" type="slidenum">
              <a:rPr lang="en-US" smtClean="0"/>
              <a:t>‹#›</a:t>
            </a:fld>
            <a:endParaRPr lang="en-US" dirty="0"/>
          </a:p>
        </p:txBody>
      </p:sp>
    </p:spTree>
    <p:extLst>
      <p:ext uri="{BB962C8B-B14F-4D97-AF65-F5344CB8AC3E}">
        <p14:creationId xmlns:p14="http://schemas.microsoft.com/office/powerpoint/2010/main" val="1497031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Working with Windows and CLI Systems.</a:t>
            </a:r>
          </a:p>
        </p:txBody>
      </p:sp>
      <p:sp>
        <p:nvSpPr>
          <p:cNvPr id="3" name="Subtitle 2"/>
          <p:cNvSpPr>
            <a:spLocks noGrp="1"/>
          </p:cNvSpPr>
          <p:nvPr>
            <p:ph type="subTitle" idx="1"/>
          </p:nvPr>
        </p:nvSpPr>
        <p:spPr/>
        <p:txBody>
          <a:bodyPr/>
          <a:lstStyle/>
          <a:p>
            <a:r>
              <a:t>Week 5, Lecture 1</a:t>
            </a:r>
          </a:p>
          <a:p>
            <a:r>
              <a:t>Digital Forensic | ICT312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Exploring Microsoft File Structures</a:t>
            </a:r>
          </a:p>
        </p:txBody>
      </p:sp>
      <p:sp>
        <p:nvSpPr>
          <p:cNvPr id="3" name="Subtitle 2"/>
          <p:cNvSpPr>
            <a:spLocks noGrp="1"/>
          </p:cNvSpPr>
          <p:nvPr>
            <p:ph type="subTitle" idx="1"/>
          </p:nvPr>
        </p:nvSpPr>
        <p:spPr/>
        <p:txBody>
          <a:bodyPr/>
          <a:lstStyle/>
          <a:p>
            <a:r>
              <a:t>Examining FAT Disks</a:t>
            </a:r>
          </a:p>
        </p:txBody>
      </p:sp>
      <p:sp>
        <p:nvSpPr>
          <p:cNvPr id="4" name="Content Placeholder 3"/>
          <p:cNvSpPr>
            <a:spLocks noGrp="1"/>
          </p:cNvSpPr>
          <p:nvPr>
            <p:ph idx="10" sz="quarter"/>
          </p:nvPr>
        </p:nvSpPr>
        <p:spPr/>
        <p:txBody>
          <a:bodyPr>
            <a:normAutofit/>
          </a:bodyPr>
          <a:lstStyle/>
          <a:p>
            <a:pPr>
              <a:defRPr sz="2000"/>
            </a:pPr>
            <a:r>
              <a:t>File Allocation Table (FAT) is Microsoft's original file structure database used for floppy disks and later adopted by other OSs like Linux and Macintosh.</a:t>
            </a:r>
          </a:p>
          <a:p>
            <a:pPr>
              <a:defRPr sz="2000"/>
            </a:pPr>
            <a:r>
              <a:t>FAT versions include FAT12, FAT16, FAT32, VFAT, FATX, and exFAT.</a:t>
            </a:r>
          </a:p>
          <a:p>
            <a:pPr>
              <a:defRPr sz="2000"/>
            </a:pPr>
            <a:r>
              <a:t>FAT12: Used for floppy disks with limited storage (up to 16 MB), designed for MS-DOS 1.0.</a:t>
            </a:r>
          </a:p>
          <a:p>
            <a:pPr>
              <a:defRPr sz="2000"/>
            </a:pPr>
            <a:r>
              <a:t>FAT16: Supports up to 4 GB, used in MS-DOS 3.0-6.22, Windows 95, and Windows NT 3.5/4.0.</a:t>
            </a:r>
          </a:p>
          <a:p>
            <a:pPr>
              <a:defRPr sz="2000"/>
            </a:pPr>
            <a:r>
              <a:t>FAT32: Developed for disks larger than 2 GB, supports larger storage capacities.</a:t>
            </a:r>
          </a:p>
          <a:p>
            <a:pPr>
              <a:defRPr sz="2000"/>
            </a:pPr>
            <a:r>
              <a:t>exFAT: Designed for mobile storage devices like SD cards and memory sticks, supports large files.</a:t>
            </a:r>
          </a:p>
          <a:p>
            <a:pPr>
              <a:defRPr sz="2000"/>
            </a:pPr>
            <a:r>
              <a:t>VFAT: An extension of FAT that allows filenames with more than 8 characters and 3 extensions, introduced with Windows 95.</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Exploring Microsoft File Structures</a:t>
            </a:r>
          </a:p>
        </p:txBody>
      </p:sp>
      <p:sp>
        <p:nvSpPr>
          <p:cNvPr id="3" name="Subtitle 2"/>
          <p:cNvSpPr>
            <a:spLocks noGrp="1"/>
          </p:cNvSpPr>
          <p:nvPr>
            <p:ph type="subTitle" idx="1"/>
          </p:nvPr>
        </p:nvSpPr>
        <p:spPr/>
        <p:txBody>
          <a:bodyPr/>
          <a:lstStyle/>
          <a:p>
            <a:r>
              <a:t>Examining FAT Disks</a:t>
            </a:r>
          </a:p>
        </p:txBody>
      </p:sp>
      <p:sp>
        <p:nvSpPr>
          <p:cNvPr id="4" name="Content Placeholder 3"/>
          <p:cNvSpPr>
            <a:spLocks noGrp="1"/>
          </p:cNvSpPr>
          <p:nvPr>
            <p:ph idx="10" sz="quarter"/>
          </p:nvPr>
        </p:nvSpPr>
        <p:spPr/>
        <p:txBody>
          <a:bodyPr>
            <a:normAutofit/>
          </a:bodyPr>
          <a:lstStyle/>
          <a:p>
            <a:pPr>
              <a:defRPr sz="2200"/>
            </a:pPr>
            <a:r>
              <a:t>FAT12: Used for floppy disks (MS-DOS 1.0), max 16 MB storage</a:t>
            </a:r>
          </a:p>
          <a:p>
            <a:pPr>
              <a:defRPr sz="2200"/>
            </a:pPr>
            <a:r>
              <a:t>FAT16: Supports up to 4 GB, used in MS-DOS 3.0-6.22, Windows 95/NT 3.5-4.0</a:t>
            </a:r>
          </a:p>
          <a:p>
            <a:pPr>
              <a:defRPr sz="2200"/>
            </a:pPr>
            <a:r>
              <a:t>FAT32: Handles disks &gt;2 GB, introduced with Windows 95 OSR2</a:t>
            </a:r>
          </a:p>
          <a:p>
            <a:pPr>
              <a:defRPr sz="2200"/>
            </a:pPr>
            <a:r>
              <a:t>exFAT: For mobile devices (SDXC, memory sticks), supports large files</a:t>
            </a:r>
          </a:p>
          <a:p>
            <a:pPr>
              <a:defRPr sz="2200"/>
            </a:pPr>
            <a:r>
              <a:t>VFAT: Extended FAT for longer filenames (8+ characters), introduced with Windows 95</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Exploring Microsoft File Structures</a:t>
            </a:r>
          </a:p>
        </p:txBody>
      </p:sp>
      <p:sp>
        <p:nvSpPr>
          <p:cNvPr id="3" name="Content Placeholder 2"/>
          <p:cNvSpPr>
            <a:spLocks noGrp="1"/>
          </p:cNvSpPr>
          <p:nvPr>
            <p:ph idx="10" sz="quarter"/>
          </p:nvPr>
        </p:nvSpPr>
        <p:spPr/>
        <p:txBody>
          <a:bodyPr>
            <a:normAutofit/>
          </a:bodyPr>
          <a:lstStyle/>
          <a:p/>
          <a:p>
            <a:pPr>
              <a:defRPr b="1"/>
            </a:pPr>
            <a:r>
              <a:t>Which of the following best describes the relationship between clusters and sectors in Microsoft file systems?</a:t>
            </a:r>
          </a:p>
          <a:p>
            <a:pPr lvl="1"/>
            <a:r>
              <a:t>A) Clusters are smaller than sectors and are used for direct data access.</a:t>
            </a:r>
          </a:p>
          <a:p>
            <a:pPr lvl="1"/>
            <a:r>
              <a:t>B) Sectors are grouped into clusters, which are the basic storage units for file allocation.</a:t>
            </a:r>
          </a:p>
          <a:p>
            <a:pPr lvl="1"/>
            <a:r>
              <a:t>C) Clusters are physical addresses while sectors are logical addresses.</a:t>
            </a:r>
          </a:p>
          <a:p>
            <a:pPr lvl="1"/>
            <a:r>
              <a:t>D) Clusters are used for metadata storage, while sectors store user data.</a:t>
            </a:r>
          </a:p>
        </p:txBody>
      </p:sp>
      <p:sp>
        <p:nvSpPr>
          <p:cNvPr id="4" name="Text Placeholder 3"/>
          <p:cNvSpPr>
            <a:spLocks noGrp="1"/>
          </p:cNvSpPr>
          <p:nvPr>
            <p:ph type="body" idx="11" sz="quarter"/>
          </p:nvPr>
        </p:nvSpPr>
        <p:spPr/>
        <p:txBody>
          <a:bodyPr/>
          <a:lstStyle/>
          <a:p/>
          <a:p>
            <a:r>
              <a:t> Answer: B - Clusters are composed of one or more sectors and serve as the basic storage unit for file allocation. This grouping minimizes overhead and allows the OS to manage file storage efficiently.</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Examining NTFS Disks</a:t>
            </a:r>
          </a:p>
        </p:txBody>
      </p:sp>
      <p:sp>
        <p:nvSpPr>
          <p:cNvPr id="3" name="Content Placeholder 2"/>
          <p:cNvSpPr>
            <a:spLocks noGrp="1"/>
          </p:cNvSpPr>
          <p:nvPr>
            <p:ph idx="10" sz="quarter"/>
          </p:nvPr>
        </p:nvSpPr>
        <p:spPr/>
        <p:txBody>
          <a:bodyPr>
            <a:normAutofit/>
          </a:bodyPr>
          <a:lstStyle/>
          <a:p>
            <a:pPr>
              <a:defRPr sz="2000"/>
            </a:pPr>
            <a:r>
              <a:t>NTFS (New Technology File System) is Microsoft's file system designed to replace FAT.</a:t>
            </a:r>
          </a:p>
          <a:p>
            <a:pPr>
              <a:defRPr sz="2000"/>
            </a:pPr>
            <a:r>
              <a:t>Key features include security features, smaller cluster sizes, and Unicode support for enhanced versatility.</a:t>
            </a:r>
          </a:p>
          <a:p>
            <a:pPr>
              <a:defRPr sz="2000"/>
            </a:pPr>
            <a:r>
              <a:t>NTFS is primarily used in newer Windows OS versions starting with Windows NT.</a:t>
            </a:r>
          </a:p>
          <a:p>
            <a:pPr>
              <a:defRPr sz="2000"/>
            </a:pPr>
            <a:r>
              <a:t>It was introduced with Windows NT and remains the main file system in Windows 10.</a:t>
            </a:r>
          </a:p>
          <a:p>
            <a:pPr>
              <a:defRPr sz="2000"/>
            </a:pPr>
            <a:r>
              <a:t>Each Windows generation since NT has introduced minor changes to NTFS configuration and features.</a:t>
            </a:r>
          </a:p>
          <a:p>
            <a:pPr>
              <a:defRPr sz="2000"/>
            </a:pPr>
            <a:r>
              <a:t>NTFS design incorporated features from IBM's OS/2 HPFS file system.</a:t>
            </a:r>
          </a:p>
          <a:p>
            <a:pPr>
              <a:defRPr sz="2000"/>
            </a:pPr>
            <a:r>
              <a:t>Windows NT provided backward compatibility for reading OS/2 HPFS drives, which was removed in Windows 2000.</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Examining NTFS Disks</a:t>
            </a:r>
          </a:p>
        </p:txBody>
      </p:sp>
      <p:sp>
        <p:nvSpPr>
          <p:cNvPr id="3" name="Subtitle 2"/>
          <p:cNvSpPr>
            <a:spLocks noGrp="1"/>
          </p:cNvSpPr>
          <p:nvPr>
            <p:ph type="subTitle" idx="1"/>
          </p:nvPr>
        </p:nvSpPr>
        <p:spPr/>
        <p:txBody>
          <a:bodyPr/>
          <a:lstStyle/>
          <a:p>
            <a:r>
              <a:t>MFT and File Attributes</a:t>
            </a:r>
          </a:p>
        </p:txBody>
      </p:sp>
      <p:graphicFrame>
        <p:nvGraphicFramePr>
          <p:cNvPr id="5" name="Table 4"/>
          <p:cNvGraphicFramePr>
            <a:graphicFrameLocks noGrp="1"/>
          </p:cNvGraphicFramePr>
          <p:nvPr/>
        </p:nvGraphicFramePr>
        <p:xfrm>
          <a:off x="555624" y="1357460"/>
          <a:ext cx="11124185" cy="4959203"/>
        </p:xfrm>
        <a:graphic>
          <a:graphicData uri="http://schemas.openxmlformats.org/drawingml/2006/table">
            <a:tbl>
              <a:tblPr firstRow="1" bandRow="1">
                <a:tableStyleId>{5C22544A-7EE6-4342-B048-85BDC9FD1C3A}</a:tableStyleId>
              </a:tblPr>
              <a:tblGrid>
                <a:gridCol w="5562092"/>
                <a:gridCol w="5562093"/>
              </a:tblGrid>
              <a:tr h="309950">
                <a:tc>
                  <a:txBody>
                    <a:bodyPr/>
                    <a:lstStyle/>
                    <a:p>
                      <a:pPr>
                        <a:defRPr b="1"/>
                      </a:pPr>
                      <a:r>
                        <a:t>Attribute ID</a:t>
                      </a:r>
                    </a:p>
                  </a:txBody>
                  <a:tcPr/>
                </a:tc>
                <a:tc>
                  <a:txBody>
                    <a:bodyPr/>
                    <a:lstStyle/>
                    <a:p>
                      <a:pPr>
                        <a:defRPr b="1"/>
                      </a:pPr>
                      <a:r>
                        <a:t>Purpose</a:t>
                      </a:r>
                    </a:p>
                  </a:txBody>
                  <a:tcPr/>
                </a:tc>
              </a:tr>
              <a:tr h="309950">
                <a:tc>
                  <a:txBody>
                    <a:bodyPr/>
                    <a:lstStyle/>
                    <a:p>
                      <a:r>
                        <a:t>0x10</a:t>
                      </a:r>
                    </a:p>
                  </a:txBody>
                  <a:tcPr/>
                </a:tc>
                <a:tc>
                  <a:txBody>
                    <a:bodyPr/>
                    <a:lstStyle/>
                    <a:p>
                      <a:r>
                        <a:t>$Standard Information - Contains data on file creation, alterations, MFT changes, read dates and times, and DOS file permissions.</a:t>
                      </a:r>
                    </a:p>
                  </a:txBody>
                  <a:tcPr/>
                </a:tc>
              </a:tr>
              <a:tr h="309950">
                <a:tc>
                  <a:txBody>
                    <a:bodyPr/>
                    <a:lstStyle/>
                    <a:p>
                      <a:r>
                        <a:t>0x20</a:t>
                      </a:r>
                    </a:p>
                  </a:txBody>
                  <a:tcPr/>
                </a:tc>
                <a:tc>
                  <a:txBody>
                    <a:bodyPr/>
                    <a:lstStyle/>
                    <a:p>
                      <a:r>
                        <a:t>$Attribute_List - Attributes that don’t fit in the MFT (nonresident attributes) are listed here along with their locations.</a:t>
                      </a:r>
                    </a:p>
                  </a:txBody>
                  <a:tcPr/>
                </a:tc>
              </a:tr>
              <a:tr h="309950">
                <a:tc>
                  <a:txBody>
                    <a:bodyPr/>
                    <a:lstStyle/>
                    <a:p>
                      <a:r>
                        <a:t>0x30</a:t>
                      </a:r>
                    </a:p>
                  </a:txBody>
                  <a:tcPr/>
                </a:tc>
                <a:tc>
                  <a:txBody>
                    <a:bodyPr/>
                    <a:lstStyle/>
                    <a:p>
                      <a:r>
                        <a:t>$File_Name - The long and short names for a file are contained here. Up to 255 Unicode bytes are available for long filenames.</a:t>
                      </a:r>
                    </a:p>
                  </a:txBody>
                  <a:tcPr/>
                </a:tc>
              </a:tr>
              <a:tr h="309950">
                <a:tc>
                  <a:txBody>
                    <a:bodyPr/>
                    <a:lstStyle/>
                    <a:p>
                      <a:r>
                        <a:t>0x40</a:t>
                      </a:r>
                    </a:p>
                  </a:txBody>
                  <a:tcPr/>
                </a:tc>
                <a:tc>
                  <a:txBody>
                    <a:bodyPr/>
                    <a:lstStyle/>
                    <a:p>
                      <a:r>
                        <a:t>$Object_ID - Ownership and who has access rights to the file or folder are listed here. Every MFT record is assigned a unique GUID.</a:t>
                      </a:r>
                    </a:p>
                  </a:txBody>
                  <a:tcPr/>
                </a:tc>
              </a:tr>
              <a:tr h="309950">
                <a:tc>
                  <a:txBody>
                    <a:bodyPr/>
                    <a:lstStyle/>
                    <a:p>
                      <a:r>
                        <a:t>0x50</a:t>
                      </a:r>
                    </a:p>
                  </a:txBody>
                  <a:tcPr/>
                </a:tc>
                <a:tc>
                  <a:txBody>
                    <a:bodyPr/>
                    <a:lstStyle/>
                    <a:p>
                      <a:r>
                        <a:t>$Security_Descriptor - Contains the access control list (ACL) for the file.</a:t>
                      </a:r>
                    </a:p>
                  </a:txBody>
                  <a:tcPr/>
                </a:tc>
              </a:tr>
              <a:tr h="309950">
                <a:tc>
                  <a:txBody>
                    <a:bodyPr/>
                    <a:lstStyle/>
                    <a:p>
                      <a:r>
                        <a:t>0x60</a:t>
                      </a:r>
                    </a:p>
                  </a:txBody>
                  <a:tcPr/>
                </a:tc>
                <a:tc>
                  <a:txBody>
                    <a:bodyPr/>
                    <a:lstStyle/>
                    <a:p>
                      <a:r>
                        <a:t>$Volume_Name - The volume-unique file identifier is listed here.</a:t>
                      </a:r>
                    </a:p>
                  </a:txBody>
                  <a:tcPr/>
                </a:tc>
              </a:tr>
              <a:tr h="309950">
                <a:tc>
                  <a:txBody>
                    <a:bodyPr/>
                    <a:lstStyle/>
                    <a:p>
                      <a:r>
                        <a:t>0x70</a:t>
                      </a:r>
                    </a:p>
                  </a:txBody>
                  <a:tcPr/>
                </a:tc>
                <a:tc>
                  <a:txBody>
                    <a:bodyPr/>
                    <a:lstStyle/>
                    <a:p>
                      <a:r>
                        <a:t>$Volume_Information - This field indicates the version and state of the volume.</a:t>
                      </a:r>
                    </a:p>
                  </a:txBody>
                  <a:tcPr/>
                </a:tc>
              </a:tr>
              <a:tr h="309950">
                <a:tc>
                  <a:txBody>
                    <a:bodyPr/>
                    <a:lstStyle/>
                    <a:p>
                      <a:r>
                        <a:t>0x80</a:t>
                      </a:r>
                    </a:p>
                  </a:txBody>
                  <a:tcPr/>
                </a:tc>
                <a:tc>
                  <a:txBody>
                    <a:bodyPr/>
                    <a:lstStyle/>
                    <a:p>
                      <a:r>
                        <a:t>$Data - File data for resident files or data runs for nonresident files.</a:t>
                      </a:r>
                    </a:p>
                  </a:txBody>
                  <a:tcPr/>
                </a:tc>
              </a:tr>
              <a:tr h="309950">
                <a:tc>
                  <a:txBody>
                    <a:bodyPr/>
                    <a:lstStyle/>
                    <a:p>
                      <a:r>
                        <a:t>0x90</a:t>
                      </a:r>
                    </a:p>
                  </a:txBody>
                  <a:tcPr/>
                </a:tc>
                <a:tc>
                  <a:txBody>
                    <a:bodyPr/>
                    <a:lstStyle/>
                    <a:p>
                      <a:r>
                        <a:t>$Index_Root - Implemented for use of folders and indexes.</a:t>
                      </a:r>
                    </a:p>
                  </a:txBody>
                  <a:tcPr/>
                </a:tc>
              </a:tr>
              <a:tr h="309950">
                <a:tc>
                  <a:txBody>
                    <a:bodyPr/>
                    <a:lstStyle/>
                    <a:p>
                      <a:r>
                        <a:t>0xA0</a:t>
                      </a:r>
                    </a:p>
                  </a:txBody>
                  <a:tcPr/>
                </a:tc>
                <a:tc>
                  <a:txBody>
                    <a:bodyPr/>
                    <a:lstStyle/>
                    <a:p>
                      <a:r>
                        <a:t>$Index_Allocation - Implemented for use of folders and indexes.</a:t>
                      </a:r>
                    </a:p>
                  </a:txBody>
                  <a:tcPr/>
                </a:tc>
              </a:tr>
              <a:tr h="309950">
                <a:tc>
                  <a:txBody>
                    <a:bodyPr/>
                    <a:lstStyle/>
                    <a:p>
                      <a:r>
                        <a:t>0xB0</a:t>
                      </a:r>
                    </a:p>
                  </a:txBody>
                  <a:tcPr/>
                </a:tc>
                <a:tc>
                  <a:txBody>
                    <a:bodyPr/>
                    <a:lstStyle/>
                    <a:p>
                      <a:r>
                        <a:t>$Bitmap - A bitmap indicating cluster status, such as which clusters are in use and which are available.</a:t>
                      </a:r>
                    </a:p>
                  </a:txBody>
                  <a:tcPr/>
                </a:tc>
              </a:tr>
              <a:tr h="309950">
                <a:tc>
                  <a:txBody>
                    <a:bodyPr/>
                    <a:lstStyle/>
                    <a:p>
                      <a:r>
                        <a:t>0xC0</a:t>
                      </a:r>
                    </a:p>
                  </a:txBody>
                  <a:tcPr/>
                </a:tc>
                <a:tc>
                  <a:txBody>
                    <a:bodyPr/>
                    <a:lstStyle/>
                    <a:p>
                      <a:r>
                        <a:t>$Reparse_Point - This field is used for volume mount points and Installable File System (IFS) filter drivers.</a:t>
                      </a:r>
                    </a:p>
                  </a:txBody>
                  <a:tcPr/>
                </a:tc>
              </a:tr>
              <a:tr h="309950">
                <a:tc>
                  <a:txBody>
                    <a:bodyPr/>
                    <a:lstStyle/>
                    <a:p>
                      <a:r>
                        <a:t>0xD0</a:t>
                      </a:r>
                    </a:p>
                  </a:txBody>
                  <a:tcPr/>
                </a:tc>
                <a:tc>
                  <a:txBody>
                    <a:bodyPr/>
                    <a:lstStyle/>
                    <a:p>
                      <a:r>
                        <a:t>$EA_Information - For use with OS/2 HPFS.</a:t>
                      </a:r>
                    </a:p>
                  </a:txBody>
                  <a:tcPr/>
                </a:tc>
              </a:tr>
              <a:tr h="309950">
                <a:tc>
                  <a:txBody>
                    <a:bodyPr/>
                    <a:lstStyle/>
                    <a:p>
                      <a:r>
                        <a:t>0xE0</a:t>
                      </a:r>
                    </a:p>
                  </a:txBody>
                  <a:tcPr/>
                </a:tc>
                <a:tc>
                  <a:txBody>
                    <a:bodyPr/>
                    <a:lstStyle/>
                    <a:p>
                      <a:r>
                        <a:t>For use with OS/2 HPFS.</a:t>
                      </a:r>
                    </a:p>
                  </a:txBody>
                  <a:tcPr/>
                </a:tc>
              </a:tr>
              <a:tr h="309953">
                <a:tc>
                  <a:txBody>
                    <a:bodyPr/>
                    <a:lstStyle/>
                    <a:p>
                      <a:r>
                        <a:t>0x100</a:t>
                      </a:r>
                    </a:p>
                  </a:txBody>
                  <a:tcPr/>
                </a:tc>
                <a:tc>
                  <a:txBody>
                    <a:bodyPr/>
                    <a:lstStyle/>
                    <a:p>
                      <a:r>
                        <a:t>$Logged_Utility_Stream - This field is used by Encrypting File System (EFS) in Windows 2000 and later.</a:t>
                      </a:r>
                    </a:p>
                  </a:txBody>
                  <a:tcPr/>
                </a:tc>
              </a:tr>
            </a:tbl>
          </a:graphicData>
        </a:graphic>
      </p:graphicFrame>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MFT Structures for File Data</a:t>
            </a:r>
          </a:p>
        </p:txBody>
      </p:sp>
      <p:sp>
        <p:nvSpPr>
          <p:cNvPr id="3" name="Subtitle 2"/>
          <p:cNvSpPr>
            <a:spLocks noGrp="1"/>
          </p:cNvSpPr>
          <p:nvPr>
            <p:ph type="subTitle" idx="1"/>
          </p:nvPr>
        </p:nvSpPr>
        <p:spPr/>
        <p:txBody>
          <a:bodyPr/>
          <a:lstStyle/>
          <a:p>
            <a:r>
              <a:t>MFT Header Fields</a:t>
            </a:r>
          </a:p>
        </p:txBody>
      </p:sp>
      <p:sp>
        <p:nvSpPr>
          <p:cNvPr id="4" name="Content Placeholder 3"/>
          <p:cNvSpPr>
            <a:spLocks noGrp="1"/>
          </p:cNvSpPr>
          <p:nvPr>
            <p:ph idx="10" sz="quarter"/>
          </p:nvPr>
        </p:nvSpPr>
        <p:spPr/>
        <p:txBody>
          <a:bodyPr>
            <a:normAutofit/>
          </a:bodyPr>
          <a:lstStyle/>
          <a:p>
            <a:pPr>
              <a:defRPr sz="2200"/>
            </a:pPr>
            <a:r>
              <a:t>MFT Record Identifier (FILE) - Located at offset 0x00</a:t>
            </a:r>
          </a:p>
          <a:p>
            <a:pPr>
              <a:defRPr sz="2200"/>
            </a:pPr>
            <a:r>
              <a:t>MFT Record Size - Located at offset 0x1C to 0x1F (Default: 0x400 bytes)</a:t>
            </a:r>
          </a:p>
          <a:p>
            <a:pPr>
              <a:defRPr sz="2200"/>
            </a:pPr>
            <a:r>
              <a:t>Header Length - Located at offset 0x14 (Typically 0x38 bytes)</a:t>
            </a:r>
          </a:p>
          <a:p>
            <a:pPr>
              <a:defRPr sz="2200"/>
            </a:pPr>
            <a:r>
              <a:t>Update Sequence Array - Located at offset 0x32 and 0x33 (Used for checksum when MFT exceeds 512 bytes)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MFT Structures for File Data</a:t>
            </a:r>
          </a:p>
        </p:txBody>
      </p:sp>
      <p:sp>
        <p:nvSpPr>
          <p:cNvPr id="3" name="Subtitle 2"/>
          <p:cNvSpPr>
            <a:spLocks noGrp="1"/>
          </p:cNvSpPr>
          <p:nvPr>
            <p:ph type="subTitle" idx="1"/>
          </p:nvPr>
        </p:nvSpPr>
        <p:spPr/>
        <p:txBody>
          <a:bodyPr/>
          <a:lstStyle/>
          <a:p>
            <a:r>
              <a:t>Attribute 0x10: Standard Information</a:t>
            </a:r>
          </a:p>
        </p:txBody>
      </p:sp>
      <p:graphicFrame>
        <p:nvGraphicFramePr>
          <p:cNvPr id="5" name="Table 4"/>
          <p:cNvGraphicFramePr>
            <a:graphicFrameLocks noGrp="1"/>
          </p:cNvGraphicFramePr>
          <p:nvPr/>
        </p:nvGraphicFramePr>
        <p:xfrm>
          <a:off x="555624" y="1357460"/>
          <a:ext cx="11124185" cy="4959203"/>
        </p:xfrm>
        <a:graphic>
          <a:graphicData uri="http://schemas.openxmlformats.org/drawingml/2006/table">
            <a:tbl>
              <a:tblPr firstRow="1" bandRow="1">
                <a:tableStyleId>{5C22544A-7EE6-4342-B048-85BDC9FD1C3A}</a:tableStyleId>
              </a:tblPr>
              <a:tblGrid>
                <a:gridCol w="3708061"/>
                <a:gridCol w="3708061"/>
                <a:gridCol w="3708063"/>
              </a:tblGrid>
              <a:tr h="708457">
                <a:tc>
                  <a:txBody>
                    <a:bodyPr/>
                    <a:lstStyle/>
                    <a:p>
                      <a:pPr>
                        <a:defRPr b="1"/>
                      </a:pPr>
                      <a:r>
                        <a:t>Offset</a:t>
                      </a:r>
                    </a:p>
                  </a:txBody>
                  <a:tcPr/>
                </a:tc>
                <a:tc>
                  <a:txBody>
                    <a:bodyPr/>
                    <a:lstStyle/>
                    <a:p>
                      <a:pPr>
                        <a:defRPr b="1"/>
                      </a:pPr>
                      <a:r>
                        <a:t>Field</a:t>
                      </a:r>
                    </a:p>
                  </a:txBody>
                  <a:tcPr/>
                </a:tc>
                <a:tc>
                  <a:txBody>
                    <a:bodyPr/>
                    <a:lstStyle/>
                    <a:p>
                      <a:pPr>
                        <a:defRPr b="1"/>
                      </a:pPr>
                      <a:r>
                        <a:t>Description</a:t>
                      </a:r>
                    </a:p>
                  </a:txBody>
                  <a:tcPr/>
                </a:tc>
              </a:tr>
              <a:tr h="708457">
                <a:tc>
                  <a:txBody>
                    <a:bodyPr/>
                    <a:lstStyle/>
                    <a:p>
                      <a:r>
                        <a:t>0x38</a:t>
                      </a:r>
                    </a:p>
                  </a:txBody>
                  <a:tcPr/>
                </a:tc>
                <a:tc>
                  <a:txBody>
                    <a:bodyPr/>
                    <a:lstStyle/>
                    <a:p>
                      <a:r>
                        <a:t>Start of Attribute 0x10</a:t>
                      </a:r>
                    </a:p>
                  </a:txBody>
                  <a:tcPr/>
                </a:tc>
                <a:tc>
                  <a:txBody>
                    <a:bodyPr/>
                    <a:lstStyle/>
                    <a:p>
                      <a:r>
                        <a:t>Beginning of the Standard Information attribute within the MFT record</a:t>
                      </a:r>
                    </a:p>
                  </a:txBody>
                  <a:tcPr/>
                </a:tc>
              </a:tr>
              <a:tr h="708457">
                <a:tc>
                  <a:txBody>
                    <a:bodyPr/>
                    <a:lstStyle/>
                    <a:p>
                      <a:r>
                        <a:t>0x04-0x05</a:t>
                      </a:r>
                    </a:p>
                  </a:txBody>
                  <a:tcPr/>
                </a:tc>
                <a:tc>
                  <a:txBody>
                    <a:bodyPr/>
                    <a:lstStyle/>
                    <a:p>
                      <a:r>
                        <a:t>Size of Attribute 0x10</a:t>
                      </a:r>
                    </a:p>
                  </a:txBody>
                  <a:tcPr/>
                </a:tc>
                <a:tc>
                  <a:txBody>
                    <a:bodyPr/>
                    <a:lstStyle/>
                    <a:p>
                      <a:r>
                        <a:t>Size of the 0x10 attribute</a:t>
                      </a:r>
                    </a:p>
                  </a:txBody>
                  <a:tcPr/>
                </a:tc>
              </a:tr>
              <a:tr h="708457">
                <a:tc>
                  <a:txBody>
                    <a:bodyPr/>
                    <a:lstStyle/>
                    <a:p>
                      <a:r>
                        <a:t>0x18-0x1F</a:t>
                      </a:r>
                    </a:p>
                  </a:txBody>
                  <a:tcPr/>
                </a:tc>
                <a:tc>
                  <a:txBody>
                    <a:bodyPr/>
                    <a:lstStyle/>
                    <a:p>
                      <a:r>
                        <a:t>Create Date/Time</a:t>
                      </a:r>
                    </a:p>
                  </a:txBody>
                  <a:tcPr/>
                </a:tc>
                <a:tc>
                  <a:txBody>
                    <a:bodyPr/>
                    <a:lstStyle/>
                    <a:p>
                      <a:r>
                        <a:t>File's creation date and time in Win32 Filetime format</a:t>
                      </a:r>
                    </a:p>
                  </a:txBody>
                  <a:tcPr/>
                </a:tc>
              </a:tr>
              <a:tr h="708457">
                <a:tc>
                  <a:txBody>
                    <a:bodyPr/>
                    <a:lstStyle/>
                    <a:p>
                      <a:r>
                        <a:t>0x20-0x27</a:t>
                      </a:r>
                    </a:p>
                  </a:txBody>
                  <a:tcPr/>
                </a:tc>
                <a:tc>
                  <a:txBody>
                    <a:bodyPr/>
                    <a:lstStyle/>
                    <a:p>
                      <a:r>
                        <a:t>Last Modified Date/Time</a:t>
                      </a:r>
                    </a:p>
                  </a:txBody>
                  <a:tcPr/>
                </a:tc>
                <a:tc>
                  <a:txBody>
                    <a:bodyPr/>
                    <a:lstStyle/>
                    <a:p>
                      <a:r>
                        <a:t>Last modified date and time for the file</a:t>
                      </a:r>
                    </a:p>
                  </a:txBody>
                  <a:tcPr/>
                </a:tc>
              </a:tr>
              <a:tr h="708457">
                <a:tc>
                  <a:txBody>
                    <a:bodyPr/>
                    <a:lstStyle/>
                    <a:p>
                      <a:r>
                        <a:t>0x28-0x2F</a:t>
                      </a:r>
                    </a:p>
                  </a:txBody>
                  <a:tcPr/>
                </a:tc>
                <a:tc>
                  <a:txBody>
                    <a:bodyPr/>
                    <a:lstStyle/>
                    <a:p>
                      <a:r>
                        <a:t>Last Access Date/Time</a:t>
                      </a:r>
                    </a:p>
                  </a:txBody>
                  <a:tcPr/>
                </a:tc>
                <a:tc>
                  <a:txBody>
                    <a:bodyPr/>
                    <a:lstStyle/>
                    <a:p>
                      <a:r>
                        <a:t>Last access date and time for the file</a:t>
                      </a:r>
                    </a:p>
                  </a:txBody>
                  <a:tcPr/>
                </a:tc>
              </a:tr>
              <a:tr h="708461">
                <a:tc>
                  <a:txBody>
                    <a:bodyPr/>
                    <a:lstStyle/>
                    <a:p>
                      <a:r>
                        <a:t>0x30-0x2F</a:t>
                      </a:r>
                    </a:p>
                  </a:txBody>
                  <a:tcPr/>
                </a:tc>
                <a:tc>
                  <a:txBody>
                    <a:bodyPr/>
                    <a:lstStyle/>
                    <a:p>
                      <a:r>
                        <a:t>Record Access Date/Time</a:t>
                      </a:r>
                    </a:p>
                  </a:txBody>
                  <a:tcPr/>
                </a:tc>
                <a:tc>
                  <a:txBody>
                    <a:bodyPr/>
                    <a:lstStyle/>
                    <a:p>
                      <a:r>
                        <a:t>Record access date and time (note: offset appears to be a typo)</a:t>
                      </a:r>
                    </a:p>
                  </a:txBody>
                  <a:tcPr/>
                </a:tc>
              </a:tr>
            </a:tbl>
          </a:graphicData>
        </a:graphic>
      </p:graphicFrame>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MFT Structures for File Data</a:t>
            </a:r>
          </a:p>
        </p:txBody>
      </p:sp>
      <p:sp>
        <p:nvSpPr>
          <p:cNvPr id="3" name="Subtitle 2"/>
          <p:cNvSpPr>
            <a:spLocks noGrp="1"/>
          </p:cNvSpPr>
          <p:nvPr>
            <p:ph type="subTitle" idx="1"/>
          </p:nvPr>
        </p:nvSpPr>
        <p:spPr/>
        <p:txBody>
          <a:bodyPr/>
          <a:lstStyle/>
          <a:p>
            <a:r>
              <a:t>Attribute 0x30: File Name</a:t>
            </a:r>
          </a:p>
        </p:txBody>
      </p:sp>
      <p:sp>
        <p:nvSpPr>
          <p:cNvPr id="4" name="Content Placeholder 3"/>
          <p:cNvSpPr>
            <a:spLocks noGrp="1"/>
          </p:cNvSpPr>
          <p:nvPr>
            <p:ph idx="10" sz="quarter"/>
          </p:nvPr>
        </p:nvSpPr>
        <p:spPr/>
        <p:txBody>
          <a:bodyPr>
            <a:normAutofit/>
          </a:bodyPr>
          <a:lstStyle/>
          <a:p>
            <a:pPr>
              <a:defRPr sz="2000"/>
            </a:pPr>
            <a:r>
              <a:t>For files with filenames of eight or fewer characters, the MFT record has only one attribute 0x30.</a:t>
            </a:r>
          </a:p>
          <a:p>
            <a:pPr>
              <a:defRPr sz="2000"/>
            </a:pPr>
            <a:r>
              <a:t>If a filename is longer than eight characters, there are two attribute 0x30s.</a:t>
            </a:r>
          </a:p>
          <a:p>
            <a:pPr>
              <a:defRPr sz="2000"/>
            </a:pPr>
            <a:r>
              <a:t>Short filename attribute 0x30 fields:</a:t>
            </a:r>
          </a:p>
          <a:p>
            <a:pPr>
              <a:defRPr sz="2000"/>
            </a:pPr>
            <a:r>
              <a:t>  - Offset 0x04 and 0x05: Size of attribute 0x30</a:t>
            </a:r>
          </a:p>
          <a:p>
            <a:pPr>
              <a:defRPr sz="2000"/>
            </a:pPr>
            <a:r>
              <a:t>  - Offset 0x5A: Short filename (Unicode)</a:t>
            </a:r>
          </a:p>
          <a:p>
            <a:pPr>
              <a:defRPr sz="2000"/>
            </a:pPr>
            <a:r>
              <a:t>  - Offset 0x20-0x27: Create date/time (Win32 Filetime)</a:t>
            </a:r>
          </a:p>
          <a:p>
            <a:pPr>
              <a:defRPr sz="2000"/>
            </a:pPr>
            <a:r>
              <a:t>  - Offset 0x28-0x2F: Last modified date/time</a:t>
            </a:r>
          </a:p>
          <a:p>
            <a:pPr>
              <a:defRPr sz="2000"/>
            </a:pPr>
            <a:r>
              <a:t>  - Offset 0x30-0x37: Last access date/time</a:t>
            </a:r>
          </a:p>
          <a:p>
            <a:pPr>
              <a:defRPr sz="2000"/>
            </a:pPr>
            <a:r>
              <a:t>  - Offset 0x38-0x3F: Record update date/time</a:t>
            </a:r>
          </a:p>
          <a:p>
            <a:pPr>
              <a:defRPr sz="2000"/>
            </a:pPr>
            <a:r>
              <a:t>Long filename attribute 0x30 fields are similar to short filename fields.</a:t>
            </a:r>
          </a:p>
          <a:p>
            <a:pPr>
              <a:defRPr sz="2000"/>
            </a:pPr>
            <a:r>
              <a:t>Note: Date/time values in attribute 0x30 often match those in attribute 0x10, but may differ based on OS version and data copy method.</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MFT Structures for File Data</a:t>
            </a:r>
          </a:p>
        </p:txBody>
      </p:sp>
      <p:sp>
        <p:nvSpPr>
          <p:cNvPr id="3" name="Subtitle 2"/>
          <p:cNvSpPr>
            <a:spLocks noGrp="1"/>
          </p:cNvSpPr>
          <p:nvPr>
            <p:ph type="subTitle" idx="1"/>
          </p:nvPr>
        </p:nvSpPr>
        <p:spPr/>
        <p:txBody>
          <a:bodyPr/>
          <a:lstStyle/>
          <a:p>
            <a:r>
              <a:t>Attribute 0x40: Object_ID</a:t>
            </a:r>
          </a:p>
        </p:txBody>
      </p:sp>
      <p:sp>
        <p:nvSpPr>
          <p:cNvPr id="4" name="Content Placeholder 3"/>
          <p:cNvSpPr>
            <a:spLocks noGrp="1"/>
          </p:cNvSpPr>
          <p:nvPr>
            <p:ph idx="10" sz="quarter"/>
          </p:nvPr>
        </p:nvSpPr>
        <p:spPr/>
        <p:txBody>
          <a:bodyPr>
            <a:normAutofit/>
          </a:bodyPr>
          <a:lstStyle/>
          <a:p>
            <a:pPr>
              <a:defRPr sz="2000"/>
            </a:pPr>
            <a:r>
              <a:t>Attribute 0x40 contains file ownership and access control information</a:t>
            </a:r>
          </a:p>
          <a:p>
            <a:pPr>
              <a:defRPr sz="2000"/>
            </a:pPr>
            <a:r>
              <a:t>Key fields in attribute 0x40 include:</a:t>
            </a:r>
          </a:p>
          <a:p>
            <a:pPr>
              <a:defRPr sz="2000"/>
            </a:pPr>
            <a:r>
              <a:t>  - Size of attribute 0x40 (offsets 0x04-0x05)</a:t>
            </a:r>
          </a:p>
          <a:p>
            <a:pPr>
              <a:defRPr sz="2000"/>
            </a:pPr>
            <a:r>
              <a:t>  - GUID data starting offset (0x14)</a:t>
            </a:r>
          </a:p>
          <a:p>
            <a:pPr>
              <a:defRPr sz="2000"/>
            </a:pPr>
            <a:r>
              <a:t>  - Object_ID data starting position (0x18-0x27)</a:t>
            </a:r>
          </a:p>
          <a:p>
            <a:pPr>
              <a:defRPr sz="2000"/>
            </a:pPr>
            <a:r>
              <a:t>Additional information in enterprise systems may include:</a:t>
            </a:r>
          </a:p>
          <a:p>
            <a:pPr>
              <a:defRPr sz="2000"/>
            </a:pPr>
            <a:r>
              <a:t>  - GUID Birth Volume ID</a:t>
            </a:r>
          </a:p>
          <a:p>
            <a:pPr>
              <a:defRPr sz="2000"/>
            </a:pPr>
            <a:r>
              <a:t>  - GUID Birth Object ID</a:t>
            </a:r>
          </a:p>
          <a:p>
            <a:pPr>
              <a:defRPr sz="2000"/>
            </a:pPr>
            <a:r>
              <a:t>  - GUID Birth Domain ID</a:t>
            </a:r>
          </a:p>
          <a:p>
            <a:pPr>
              <a:defRPr sz="2000"/>
            </a:pPr>
            <a:r>
              <a:t>Figure 5-16 illustrates these fields and their relationships in the MFT record</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MFT Structures for File Data</a:t>
            </a:r>
          </a:p>
        </p:txBody>
      </p:sp>
      <p:sp>
        <p:nvSpPr>
          <p:cNvPr id="3" name="Subtitle 2"/>
          <p:cNvSpPr>
            <a:spLocks noGrp="1"/>
          </p:cNvSpPr>
          <p:nvPr>
            <p:ph type="subTitle" idx="1"/>
          </p:nvPr>
        </p:nvSpPr>
        <p:spPr/>
        <p:txBody>
          <a:bodyPr/>
          <a:lstStyle/>
          <a:p>
            <a:r>
              <a:t>Attribute 0x80: Data for a Resident File</a:t>
            </a:r>
          </a:p>
        </p:txBody>
      </p:sp>
      <p:sp>
        <p:nvSpPr>
          <p:cNvPr id="4" name="Content Placeholder 3"/>
          <p:cNvSpPr>
            <a:spLocks noGrp="1"/>
          </p:cNvSpPr>
          <p:nvPr>
            <p:ph idx="10" sz="quarter"/>
          </p:nvPr>
        </p:nvSpPr>
        <p:spPr/>
        <p:txBody>
          <a:bodyPr>
            <a:normAutofit/>
          </a:bodyPr>
          <a:lstStyle/>
          <a:p>
            <a:pPr>
              <a:defRPr sz="2000"/>
            </a:pPr>
            <a:r>
              <a:t>Attribute 0x80 contains metadata for resident files in the MFT (Master File Table).</a:t>
            </a:r>
          </a:p>
          <a:p>
            <a:pPr>
              <a:defRPr sz="2000"/>
            </a:pPr>
            <a:r>
              <a:t>Key fields within attribute 0x80:</a:t>
            </a:r>
          </a:p>
          <a:p>
            <a:pPr>
              <a:defRPr sz="2000"/>
            </a:pPr>
            <a:r>
              <a:t>Offset 0x04-0x05: Size of the attribute.</a:t>
            </a:r>
          </a:p>
          <a:p>
            <a:pPr>
              <a:defRPr sz="2000"/>
            </a:pPr>
            <a:r>
              <a:t>Offset 0x08: Resident/Nonresident flag (0x00 for resident data).</a:t>
            </a:r>
          </a:p>
          <a:p>
            <a:pPr>
              <a:defRPr sz="2000"/>
            </a:pPr>
            <a:r>
              <a:t>Offset 0x10: Number of bytes in the data run.</a:t>
            </a:r>
          </a:p>
          <a:p>
            <a:pPr>
              <a:defRPr sz="2000"/>
            </a:pPr>
            <a:r>
              <a:t>Offset 0x18: Start of the resident data run.</a:t>
            </a:r>
          </a:p>
          <a:p>
            <a:pPr>
              <a:defRPr sz="2000"/>
            </a:pPr>
            <a:r>
              <a:t>Sector checksum (0x32-0x33 in MFT header): Validates first 512 bytes of the MFT record.</a:t>
            </a:r>
          </a:p>
          <a:p>
            <a:pPr lvl="1">
              <a:defRPr sz="2000"/>
            </a:pPr>
            <a:r>
              <a:t>Sector boundary marks the break between first and second sectors.</a:t>
            </a:r>
          </a:p>
          <a:p>
            <a:pPr>
              <a:defRPr sz="2000"/>
            </a:pPr>
            <a:r>
              <a:t>End of MFT record: Indicated by FF FF FF FF at the end of the record.</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Today's Agenda</a:t>
            </a:r>
          </a:p>
        </p:txBody>
      </p:sp>
      <p:sp>
        <p:nvSpPr>
          <p:cNvPr id="3" name="Content Placeholder 2"/>
          <p:cNvSpPr>
            <a:spLocks noGrp="1"/>
          </p:cNvSpPr>
          <p:nvPr>
            <p:ph idx="10" sz="quarter"/>
          </p:nvPr>
        </p:nvSpPr>
        <p:spPr/>
        <p:txBody>
          <a:bodyPr>
            <a:normAutofit/>
          </a:bodyPr>
          <a:lstStyle/>
          <a:p>
            <a:pPr/>
            <a:r>
              <a:t>Understanding File Systems</a:t>
            </a:r>
          </a:p>
          <a:p>
            <a:pPr/>
            <a:r>
              <a:t>Exploring Microsoft File Structures</a:t>
            </a:r>
          </a:p>
          <a:p>
            <a:pPr/>
            <a:r>
              <a:t>Examining NTFS Disks</a:t>
            </a:r>
          </a:p>
          <a:p>
            <a:pPr/>
            <a:r>
              <a:t>Understanding Whole Disk Encryption</a:t>
            </a:r>
          </a:p>
          <a:p>
            <a:pPr/>
            <a:r>
              <a:t>Understanding the Windows Registry</a:t>
            </a:r>
          </a:p>
          <a:p>
            <a:pPr/>
            <a:r>
              <a:t>Understanding Microsoft Startup Tasks</a:t>
            </a:r>
          </a:p>
          <a:p>
            <a:pPr/>
            <a:r>
              <a:t>Understanding Virtual Machines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MFT Structures for File Data</a:t>
            </a:r>
          </a:p>
        </p:txBody>
      </p:sp>
      <p:sp>
        <p:nvSpPr>
          <p:cNvPr id="3" name="Subtitle 2"/>
          <p:cNvSpPr>
            <a:spLocks noGrp="1"/>
          </p:cNvSpPr>
          <p:nvPr>
            <p:ph type="subTitle" idx="1"/>
          </p:nvPr>
        </p:nvSpPr>
        <p:spPr/>
        <p:txBody>
          <a:bodyPr/>
          <a:lstStyle/>
          <a:p>
            <a:r>
              <a:t>Interpreting a Data Run</a:t>
            </a:r>
          </a:p>
        </p:txBody>
      </p:sp>
      <p:sp>
        <p:nvSpPr>
          <p:cNvPr id="4" name="Content Placeholder 3"/>
          <p:cNvSpPr>
            <a:spLocks noGrp="1"/>
          </p:cNvSpPr>
          <p:nvPr>
            <p:ph idx="10" sz="quarter"/>
          </p:nvPr>
        </p:nvSpPr>
        <p:spPr/>
        <p:txBody>
          <a:bodyPr>
            <a:normAutofit/>
          </a:bodyPr>
          <a:lstStyle/>
          <a:p>
            <a:pPr>
              <a:defRPr sz="2000"/>
            </a:pPr>
            <a:r>
              <a:t>A data run has three components:</a:t>
            </a:r>
          </a:p>
          <a:p>
            <a:pPr>
              <a:defRPr sz="2000"/>
            </a:pPr>
            <a:r>
              <a:t>1. First component: Specifies the number of bytes needed to store the values for the second and third components.</a:t>
            </a:r>
          </a:p>
          <a:p>
            <a:pPr>
              <a:defRPr sz="2000"/>
            </a:pPr>
            <a:r>
              <a:t>2. Second component: Stores the number of clusters assigned to the data run (in little endian format).</a:t>
            </a:r>
          </a:p>
          <a:p>
            <a:pPr>
              <a:defRPr sz="2000"/>
            </a:pPr>
            <a:r>
              <a:t>3. Third component: Contains the starting cluster address (VCN or LCN).</a:t>
            </a:r>
          </a:p>
          <a:p>
            <a:pPr>
              <a:defRPr sz="2000"/>
            </a:pPr>
            <a:r>
              <a:t>Example: For the first data run in SanteFe001.jpg, the first component is 32, indicating the next 2 bytes (second component) store the cluster count (7B1 hex = 1969 decimal), and the next 3 bytes (third component) store the starting cluster address (0x8C8C = 35980 decimal).</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Examining NTFS Disks</a:t>
            </a:r>
          </a:p>
        </p:txBody>
      </p:sp>
      <p:sp>
        <p:nvSpPr>
          <p:cNvPr id="3" name="Subtitle 2"/>
          <p:cNvSpPr>
            <a:spLocks noGrp="1"/>
          </p:cNvSpPr>
          <p:nvPr>
            <p:ph type="subTitle" idx="1"/>
          </p:nvPr>
        </p:nvSpPr>
        <p:spPr/>
        <p:txBody>
          <a:bodyPr/>
          <a:lstStyle/>
          <a:p>
            <a:r>
              <a:t>NTFS Alternate Data Streams</a:t>
            </a:r>
          </a:p>
        </p:txBody>
      </p:sp>
      <p:sp>
        <p:nvSpPr>
          <p:cNvPr id="4" name="Content Placeholder 3"/>
          <p:cNvSpPr>
            <a:spLocks noGrp="1"/>
          </p:cNvSpPr>
          <p:nvPr>
            <p:ph idx="10" sz="quarter"/>
          </p:nvPr>
        </p:nvSpPr>
        <p:spPr/>
        <p:txBody>
          <a:bodyPr>
            <a:normAutofit/>
          </a:bodyPr>
          <a:lstStyle/>
          <a:p>
            <a:pPr>
              <a:defRPr sz="1800"/>
            </a:pPr>
            <a:r>
              <a:t>Alternate data streams in NTFS allow data to be appended to files, potentially obscuring evidentiary data.</a:t>
            </a:r>
          </a:p>
          <a:p>
            <a:pPr>
              <a:defRPr sz="1800"/>
            </a:pPr>
            <a:r>
              <a:t>They function as additional file attributes, enabling files to be associated with different applications.</a:t>
            </a:r>
          </a:p>
          <a:p>
            <a:pPr>
              <a:defRPr sz="1800"/>
            </a:pPr>
            <a:r>
              <a:t>Data can be stored in alternate streams, such as thumbnail images in graphics files.</a:t>
            </a:r>
          </a:p>
          <a:p>
            <a:pPr>
              <a:defRPr sz="1800"/>
            </a:pPr>
            <a:r>
              <a:t>Creation commands include: C:\echo text_string &gt; myfile.txt:stream_name and C:\type textfile.txt &gt; myfile.txt:stream1.</a:t>
            </a:r>
          </a:p>
          <a:p>
            <a:pPr>
              <a:defRPr sz="1800"/>
            </a:pPr>
            <a:r>
              <a:t>Streams are defined in the MFT by the colon between the file extension and stream label.</a:t>
            </a:r>
          </a:p>
          <a:p>
            <a:pPr>
              <a:defRPr sz="1800"/>
            </a:pPr>
            <a:r>
              <a:t>Alternate data streams are not visible in text editors and require MFT record examination to detect.</a:t>
            </a:r>
          </a:p>
          <a:p>
            <a:pPr>
              <a:defRPr sz="1800"/>
            </a:pPr>
            <a:r>
              <a:t>Saving files with streams to FAT volumes results in loss of streams.</a:t>
            </a:r>
          </a:p>
          <a:p>
            <a:pPr>
              <a:defRPr sz="1800"/>
            </a:pPr>
            <a:r>
              <a:t>Keyword searches may not retrieve alternate data streams, requiring specialized forensic tools for analysis.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Examining NTFS Disks</a:t>
            </a:r>
          </a:p>
        </p:txBody>
      </p:sp>
      <p:sp>
        <p:nvSpPr>
          <p:cNvPr id="3" name="Subtitle 2"/>
          <p:cNvSpPr>
            <a:spLocks noGrp="1"/>
          </p:cNvSpPr>
          <p:nvPr>
            <p:ph type="subTitle" idx="1"/>
          </p:nvPr>
        </p:nvSpPr>
        <p:spPr/>
        <p:txBody>
          <a:bodyPr/>
          <a:lstStyle/>
          <a:p>
            <a:r>
              <a:t>EFS Recovery Key Agent</a:t>
            </a:r>
          </a:p>
        </p:txBody>
      </p:sp>
      <p:sp>
        <p:nvSpPr>
          <p:cNvPr id="4" name="Content Placeholder 3"/>
          <p:cNvSpPr>
            <a:spLocks noGrp="1"/>
          </p:cNvSpPr>
          <p:nvPr>
            <p:ph idx="10" sz="quarter"/>
          </p:nvPr>
        </p:nvSpPr>
        <p:spPr/>
        <p:txBody>
          <a:bodyPr>
            <a:normAutofit/>
          </a:bodyPr>
          <a:lstStyle/>
          <a:p>
            <a:pPr>
              <a:defRPr sz="1800"/>
            </a:pPr>
            <a:r>
              <a:t>The Recovery Key Agent implements the recovery certificate, which is stored in the Windows administrator account.</a:t>
            </a:r>
          </a:p>
          <a:p>
            <a:pPr>
              <a:defRPr sz="1800"/>
            </a:pPr>
            <a:r>
              <a:t>Windows administrators can recover an EFS-encrypted key in two ways: through Windows or from a command prompt.</a:t>
            </a:r>
          </a:p>
          <a:p>
            <a:pPr>
              <a:defRPr sz="1800"/>
            </a:pPr>
            <a:r>
              <a:t>Available commands from a command prompt: cipher and copy.</a:t>
            </a:r>
          </a:p>
          <a:p>
            <a:pPr>
              <a:defRPr sz="1800"/>
            </a:pPr>
            <a:r>
              <a:t>To use commands, enter the question mark switch (e.g., cipher /?) for help.</a:t>
            </a:r>
          </a:p>
          <a:p>
            <a:pPr>
              <a:defRPr sz="1800"/>
            </a:pPr>
            <a:r>
              <a:t>Encrypted files are not supported by FAT12, FAT16, or FAT32 file systems; cipher works only on NTFS systems running Windows 2000 Professional or later.</a:t>
            </a:r>
          </a:p>
          <a:p>
            <a:pPr>
              <a:defRPr sz="1800"/>
            </a:pPr>
            <a:r>
              <a:t>The copy command works on both FAT and NTFS file systems.</a:t>
            </a:r>
          </a:p>
          <a:p>
            <a:pPr>
              <a:defRPr sz="1800"/>
            </a:pPr>
            <a:r>
              <a:t>In Vista Business Edition and later, the cipher command includes the /w switch to overwrite deleted files, making them unrecoverable via data recovery or forensics tools.</a:t>
            </a:r>
          </a:p>
          <a:p>
            <a:pPr>
              <a:defRPr sz="1800"/>
            </a:pPr>
            <a:r>
              <a:t>Copying an encrypted file from an EFS-enabled NTFS disk to non-EFS storage automatically unencrypts it.</a:t>
            </a:r>
          </a:p>
          <a:p>
            <a:pPr>
              <a:defRPr sz="1800"/>
            </a:pPr>
            <a:r>
              <a:t>To recover an encrypted EFS file, a user can email it or copy it to the administrator, who can then use the Recovery Key Agent function to restore the file.</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Examining NTFS Disks</a:t>
            </a:r>
          </a:p>
        </p:txBody>
      </p:sp>
      <p:sp>
        <p:nvSpPr>
          <p:cNvPr id="3" name="Subtitle 2"/>
          <p:cNvSpPr>
            <a:spLocks noGrp="1"/>
          </p:cNvSpPr>
          <p:nvPr>
            <p:ph type="subTitle" idx="1"/>
          </p:nvPr>
        </p:nvSpPr>
        <p:spPr/>
        <p:txBody>
          <a:bodyPr/>
          <a:lstStyle/>
          <a:p>
            <a:r>
              <a:t>Deleting NTFS Files</a:t>
            </a:r>
          </a:p>
        </p:txBody>
      </p:sp>
      <p:sp>
        <p:nvSpPr>
          <p:cNvPr id="4" name="Content Placeholder 3"/>
          <p:cNvSpPr>
            <a:spLocks noGrp="1"/>
          </p:cNvSpPr>
          <p:nvPr>
            <p:ph idx="10" sz="quarter"/>
          </p:nvPr>
        </p:nvSpPr>
        <p:spPr/>
        <p:txBody>
          <a:bodyPr>
            <a:normAutofit/>
          </a:bodyPr>
          <a:lstStyle/>
          <a:p>
            <a:pPr>
              <a:defRPr sz="2000"/>
            </a:pPr>
            <a:r>
              <a:t>Typical File Deletion via File Explorer: Files are renamed and moved to the Recycle Bin.</a:t>
            </a:r>
          </a:p>
          <a:p>
            <a:pPr>
              <a:defRPr sz="2000"/>
            </a:pPr>
            <a:r>
              <a:t>Alternative Method: Using the del command in MS-DOS deletes files without moving them to the Recycle Bin.</a:t>
            </a:r>
          </a:p>
          <a:p>
            <a:pPr>
              <a:defRPr sz="2000"/>
            </a:pPr>
            <a:r>
              <a:t>NTFS File Deletion Process: Similar to FAT, with direct removal from the MFT and cluster marking.</a:t>
            </a:r>
          </a:p>
          <a:p>
            <a:pPr>
              <a:defRPr sz="2000"/>
            </a:pPr>
            <a:r>
              <a:t>Recycle Bin Functionality: Stores original file metadata including path, filename, and deletion timestamp.</a:t>
            </a:r>
          </a:p>
          <a:p>
            <a:pPr>
              <a:defRPr sz="2000"/>
            </a:pPr>
            <a:r>
              <a:t>Efficiency of NTFS: Faster space reclamation and file overwriting compared to FAT.</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Examining NTFS Disks</a:t>
            </a:r>
          </a:p>
        </p:txBody>
      </p:sp>
      <p:sp>
        <p:nvSpPr>
          <p:cNvPr id="3" name="Subtitle 2"/>
          <p:cNvSpPr>
            <a:spLocks noGrp="1"/>
          </p:cNvSpPr>
          <p:nvPr>
            <p:ph type="subTitle" idx="1"/>
          </p:nvPr>
        </p:nvSpPr>
        <p:spPr/>
        <p:txBody>
          <a:bodyPr/>
          <a:lstStyle/>
          <a:p>
            <a:r>
              <a:t>Resilient File System (ReFS)</a:t>
            </a:r>
          </a:p>
        </p:txBody>
      </p:sp>
      <p:sp>
        <p:nvSpPr>
          <p:cNvPr id="4" name="Content Placeholder 3"/>
          <p:cNvSpPr>
            <a:spLocks noGrp="1"/>
          </p:cNvSpPr>
          <p:nvPr>
            <p:ph idx="10" sz="quarter"/>
          </p:nvPr>
        </p:nvSpPr>
        <p:spPr/>
        <p:txBody>
          <a:bodyPr>
            <a:normAutofit/>
          </a:bodyPr>
          <a:lstStyle/>
          <a:p>
            <a:pPr>
              <a:defRPr sz="1800"/>
            </a:pPr>
            <a:r>
              <a:t>Introduction to ReFS: Developed for Windows Server 2012, ReFS is a file system designed for large-scale data storage and enhanced data resilience.</a:t>
            </a:r>
          </a:p>
          <a:p>
            <a:pPr>
              <a:defRPr sz="1800"/>
            </a:pPr>
            <a:r>
              <a:t>Key Design Goals:</a:t>
            </a:r>
          </a:p>
          <a:p>
            <a:pPr>
              <a:defRPr sz="1800"/>
            </a:pPr>
            <a:r>
              <a:t>Maximized Data Availability</a:t>
            </a:r>
          </a:p>
          <a:p>
            <a:pPr lvl="1">
              <a:defRPr sz="1800"/>
            </a:pPr>
            <a:r>
              <a:t>Ensures data remains accessible even during hardware failures or system crashes.</a:t>
            </a:r>
          </a:p>
          <a:p>
            <a:pPr>
              <a:defRPr sz="1800"/>
            </a:pPr>
            <a:r>
              <a:t>Improved Data Integrity</a:t>
            </a:r>
          </a:p>
          <a:p>
            <a:pPr lvl="1">
              <a:defRPr sz="1800"/>
            </a:pPr>
            <a:r>
              <a:t>Includes advanced error checking and recovery mechanisms to prevent data corruption.</a:t>
            </a:r>
          </a:p>
          <a:p>
            <a:pPr>
              <a:defRPr sz="1800"/>
            </a:pPr>
            <a:r>
              <a:t>Designed for Scalability</a:t>
            </a:r>
          </a:p>
          <a:p>
            <a:pPr lvl="1">
              <a:defRPr sz="1800"/>
            </a:pPr>
            <a:r>
              <a:t>Optimized for handling massive data sets, making it suitable for cloud storage environments.</a:t>
            </a:r>
          </a:p>
          <a:p>
            <a:pPr>
              <a:defRPr sz="1800"/>
            </a:pPr>
            <a:r>
              <a:t>ReFS vs. NTFS:</a:t>
            </a:r>
          </a:p>
          <a:p>
            <a:pPr>
              <a:defRPr sz="1800"/>
            </a:pPr>
            <a:r>
              <a:t>Derived from NTFS</a:t>
            </a:r>
          </a:p>
          <a:p>
            <a:pPr lvl="1">
              <a:defRPr sz="1800"/>
            </a:pPr>
            <a:r>
              <a:t>Built to provide large-scale data storage capabilities but is not intended for boot drives.</a:t>
            </a:r>
          </a:p>
          <a:p>
            <a:pPr>
              <a:defRPr sz="1800"/>
            </a:pPr>
            <a:r>
              <a:t>Compatibility:</a:t>
            </a:r>
          </a:p>
          <a:p>
            <a:pPr lvl="1">
              <a:defRPr sz="1800"/>
            </a:pPr>
            <a:r>
              <a:t>Supported in Windows 8/8.1 and later, and Windows Server 2012 and later.</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Examining NTFS Disks</a:t>
            </a:r>
          </a:p>
        </p:txBody>
      </p:sp>
      <p:sp>
        <p:nvSpPr>
          <p:cNvPr id="3" name="Content Placeholder 2"/>
          <p:cNvSpPr>
            <a:spLocks noGrp="1"/>
          </p:cNvSpPr>
          <p:nvPr>
            <p:ph idx="10" sz="quarter"/>
          </p:nvPr>
        </p:nvSpPr>
        <p:spPr/>
        <p:txBody>
          <a:bodyPr>
            <a:normAutofit/>
          </a:bodyPr>
          <a:lstStyle/>
          <a:p/>
          <a:p>
            <a:pPr>
              <a:defRPr b="1"/>
            </a:pPr>
            <a:r>
              <a:t>Which of the following is a key advantage of NTFS over FAT file systems, as described in the text?</a:t>
            </a:r>
          </a:p>
          <a:p>
            <a:pPr lvl="1"/>
            <a:r>
              <a:t>A) Support for larger disk drives up to 256 TB</a:t>
            </a:r>
          </a:p>
          <a:p>
            <a:pPr lvl="1"/>
            <a:r>
              <a:t>B) Backward compatibility with OS/2 HPFS disk drives</a:t>
            </a:r>
          </a:p>
          <a:p>
            <a:pPr lvl="1"/>
            <a:r>
              <a:t>C) Reduced file slack space due to smaller cluster sizes</a:t>
            </a:r>
          </a:p>
          <a:p>
            <a:pPr lvl="1"/>
            <a:r>
              <a:t>D) Use of Unicode for international character support</a:t>
            </a:r>
          </a:p>
        </p:txBody>
      </p:sp>
      <p:sp>
        <p:nvSpPr>
          <p:cNvPr id="4" name="Text Placeholder 3"/>
          <p:cNvSpPr>
            <a:spLocks noGrp="1"/>
          </p:cNvSpPr>
          <p:nvPr>
            <p:ph type="body" idx="11" sz="quarter"/>
          </p:nvPr>
        </p:nvSpPr>
        <p:spPr/>
        <p:txBody>
          <a:bodyPr/>
          <a:lstStyle/>
          <a:p/>
          <a:p>
            <a:r>
              <a:t> Answer: C - NTFS reduces file slack space by using smaller cluster sizes, which is more efficient for storage. This is explicitly mentioned in the text as a key advantage over FAT.</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Whole Disk Encryption</a:t>
            </a:r>
          </a:p>
        </p:txBody>
      </p:sp>
      <p:sp>
        <p:nvSpPr>
          <p:cNvPr id="3" name="Content Placeholder 2"/>
          <p:cNvSpPr>
            <a:spLocks noGrp="1"/>
          </p:cNvSpPr>
          <p:nvPr>
            <p:ph idx="10" sz="quarter"/>
          </p:nvPr>
        </p:nvSpPr>
        <p:spPr/>
        <p:txBody>
          <a:bodyPr>
            <a:normAutofit/>
          </a:bodyPr>
          <a:lstStyle/>
          <a:p>
            <a:pPr>
              <a:defRPr sz="2000"/>
            </a:pPr>
            <a:r>
              <a:t>Loss of personal identity information (PII) and trade secrets due to computer theft has become a major concern.</a:t>
            </a:r>
          </a:p>
          <a:p>
            <a:pPr>
              <a:defRPr sz="2000"/>
            </a:pPr>
            <a:r>
              <a:t>PII includes sensitive data like names, addresses, Social Security numbers, and driver’s license numbers.</a:t>
            </a:r>
          </a:p>
          <a:p>
            <a:pPr>
              <a:defRPr sz="2000"/>
            </a:pPr>
            <a:r>
              <a:t>Trade secrets are confidential business information that provides a competitive edge.</a:t>
            </a:r>
          </a:p>
          <a:p>
            <a:pPr>
              <a:defRPr sz="2000"/>
            </a:pPr>
            <a:r>
              <a:t>Theft of laptops and handheld devices poses significant risks, including identity theft, credit card fraud, and loss of competitive advantage.</a:t>
            </a:r>
          </a:p>
          <a:p>
            <a:pPr>
              <a:defRPr sz="2000"/>
            </a:pPr>
            <a:r>
              <a:t>Many states have enacted laws requiring notification of data breaches to affected individuals.</a:t>
            </a:r>
          </a:p>
          <a:p>
            <a:pPr>
              <a:defRPr sz="2000"/>
            </a:pPr>
            <a:r>
              <a:t>Whole disk encryption (WDE) is a critical solution to prevent unauthorized access to data.</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Whole Disk Encryption</a:t>
            </a:r>
          </a:p>
        </p:txBody>
      </p:sp>
      <p:sp>
        <p:nvSpPr>
          <p:cNvPr id="3" name="Subtitle 2"/>
          <p:cNvSpPr>
            <a:spLocks noGrp="1"/>
          </p:cNvSpPr>
          <p:nvPr>
            <p:ph type="subTitle" idx="1"/>
          </p:nvPr>
        </p:nvSpPr>
        <p:spPr/>
        <p:txBody>
          <a:bodyPr/>
          <a:lstStyle/>
          <a:p>
            <a:r>
              <a:t>Examining Microsoft BitLocker</a:t>
            </a:r>
          </a:p>
        </p:txBody>
      </p:sp>
      <p:sp>
        <p:nvSpPr>
          <p:cNvPr id="4" name="Content Placeholder 3"/>
          <p:cNvSpPr>
            <a:spLocks noGrp="1"/>
          </p:cNvSpPr>
          <p:nvPr>
            <p:ph idx="10" sz="quarter"/>
          </p:nvPr>
        </p:nvSpPr>
        <p:spPr/>
        <p:txBody>
          <a:bodyPr>
            <a:normAutofit/>
          </a:bodyPr>
          <a:lstStyle/>
          <a:p>
            <a:pPr>
              <a:defRPr sz="2000"/>
            </a:pPr>
            <a:r>
              <a:t>BitLocker is Microsoft's utility for protecting drive data, introduced in Chapter 3.</a:t>
            </a:r>
          </a:p>
          <a:p>
            <a:pPr>
              <a:defRPr sz="2000"/>
            </a:pPr>
            <a:r>
              <a:t>Available in: Windows Vista Enterprise/Ultimate, Windows 7, 8, 10 Professional/Enterprise, and Windows Server 2008 and later.</a:t>
            </a:r>
          </a:p>
          <a:p>
            <a:pPr>
              <a:defRPr sz="2000"/>
            </a:pPr>
            <a:r>
              <a:t>Guidance Software Encase can decrypt BitLocker drives, though the process may take significant time.</a:t>
            </a:r>
          </a:p>
          <a:p>
            <a:pPr>
              <a:defRPr sz="2000"/>
            </a:pPr>
            <a:r>
              <a:t>Hardware and software requirements:</a:t>
            </a:r>
          </a:p>
          <a:p>
            <a:pPr>
              <a:defRPr sz="2000"/>
            </a:pPr>
            <a:r>
              <a:t>  - Computer running Windows Vista or later (non-home editions)</a:t>
            </a:r>
          </a:p>
          <a:p>
            <a:pPr>
              <a:defRPr sz="2000"/>
            </a:pPr>
            <a:r>
              <a:t>  - Trusted Platform Module (TPM) microchip, version 1.2 or newer</a:t>
            </a:r>
          </a:p>
          <a:p>
            <a:pPr>
              <a:defRPr sz="2000"/>
            </a:pPr>
            <a:r>
              <a:t>  - BIOS compliant with Trusted Computing Group (TCG)</a:t>
            </a:r>
          </a:p>
          <a:p>
            <a:pPr>
              <a:defRPr sz="2000"/>
            </a:pPr>
            <a:r>
              <a:t>  - Two NTFS partitions: OS and active system volume with available space</a:t>
            </a:r>
          </a:p>
          <a:p>
            <a:pPr>
              <a:defRPr sz="2000"/>
            </a:pPr>
            <a:r>
              <a:t>  - BIOS configured to boot from hard drive first before checking CD/DVD or other peripherals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Understanding Whole Disk Encryption</a:t>
            </a:r>
          </a:p>
        </p:txBody>
      </p:sp>
      <p:sp>
        <p:nvSpPr>
          <p:cNvPr id="3" name="Content Placeholder 2"/>
          <p:cNvSpPr>
            <a:spLocks noGrp="1"/>
          </p:cNvSpPr>
          <p:nvPr>
            <p:ph idx="10" sz="quarter"/>
          </p:nvPr>
        </p:nvSpPr>
        <p:spPr/>
        <p:txBody>
          <a:bodyPr>
            <a:normAutofit/>
          </a:bodyPr>
          <a:lstStyle/>
          <a:p/>
          <a:p>
            <a:pPr>
              <a:defRPr b="1"/>
            </a:pPr>
            <a:r>
              <a:t>Which of the following is a key challenge in examining an encrypted drive using whole disk encryption (WDE)?</a:t>
            </a:r>
          </a:p>
          <a:p>
            <a:pPr lvl="1"/>
            <a:r>
              <a:t>A) The ability to bypass the boot sector encryption without a password</a:t>
            </a:r>
          </a:p>
          <a:p>
            <a:pPr lvl="1"/>
            <a:r>
              <a:t>B) The requirement to use a standard acquisition method for data retrieval</a:t>
            </a:r>
          </a:p>
          <a:p>
            <a:pPr lvl="1"/>
            <a:r>
              <a:t>C) The need to decrypt the entire drive before data can be accessed</a:t>
            </a:r>
          </a:p>
          <a:p>
            <a:pPr lvl="1"/>
            <a:r>
              <a:t>D) The availability of a single-use passphrase for all decryption attempts</a:t>
            </a:r>
          </a:p>
        </p:txBody>
      </p:sp>
      <p:sp>
        <p:nvSpPr>
          <p:cNvPr id="4" name="Text Placeholder 3"/>
          <p:cNvSpPr>
            <a:spLocks noGrp="1"/>
          </p:cNvSpPr>
          <p:nvPr>
            <p:ph type="body" idx="11" sz="quarter"/>
          </p:nvPr>
        </p:nvSpPr>
        <p:spPr/>
        <p:txBody>
          <a:bodyPr/>
          <a:lstStyle/>
          <a:p/>
          <a:p>
            <a:r>
              <a:t> Answer: C - Whole disk encryption (WDE) encrypts each sector of a drive separately, requiring decryption of the entire drive before data can be accessed. This process is time-consuming, especially for large drives, and necessitates the use of vendor-specific decryption tools.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the Windows Registry</a:t>
            </a:r>
          </a:p>
        </p:txBody>
      </p:sp>
      <p:sp>
        <p:nvSpPr>
          <p:cNvPr id="3" name="Content Placeholder 2"/>
          <p:cNvSpPr>
            <a:spLocks noGrp="1"/>
          </p:cNvSpPr>
          <p:nvPr>
            <p:ph idx="10" sz="quarter"/>
          </p:nvPr>
        </p:nvSpPr>
        <p:spPr/>
        <p:txBody>
          <a:bodyPr>
            <a:normAutofit/>
          </a:bodyPr>
          <a:lstStyle/>
          <a:p>
            <a:pPr>
              <a:defRPr sz="2000"/>
            </a:pPr>
            <a:r>
              <a:t>The Windows Registry is a hierarchical database storing hardware, software, network, user preferences, and system configuration information.</a:t>
            </a:r>
          </a:p>
          <a:p>
            <a:pPr>
              <a:defRPr sz="2000"/>
            </a:pPr>
            <a:r>
              <a:t>Introduced with Windows 95 as a replacement for .ini files, it remains in use in Windows Vista and later versions.</a:t>
            </a:r>
          </a:p>
          <a:p>
            <a:pPr>
              <a:defRPr sz="2000"/>
            </a:pPr>
            <a:r>
              <a:t>Contains valuable digital evidence for forensic investigations, including user activity, recent files, and program settings.</a:t>
            </a:r>
          </a:p>
          <a:p>
            <a:pPr>
              <a:defRPr sz="2000"/>
            </a:pPr>
            <a:r>
              <a:t>Accessible via tools like Regedit (Windows 9x) and Regedt32 (Windows 2000/XP/Vista), with both available in Windows 7 and 8.</a:t>
            </a:r>
          </a:p>
          <a:p>
            <a:pPr>
              <a:defRPr sz="2000"/>
            </a:pPr>
            <a:r>
              <a:t>Digital forensics investigators should examine all Windows Registry data while avoiding live system modifications to preserve evidence integrity.</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File Systems</a:t>
            </a:r>
          </a:p>
        </p:txBody>
      </p:sp>
      <p:sp>
        <p:nvSpPr>
          <p:cNvPr id="3" name="Subtitle 2"/>
          <p:cNvSpPr>
            <a:spLocks noGrp="1"/>
          </p:cNvSpPr>
          <p:nvPr>
            <p:ph type="subTitle" idx="1"/>
          </p:nvPr>
        </p:nvSpPr>
        <p:spPr/>
        <p:txBody>
          <a:bodyPr/>
          <a:lstStyle/>
          <a:p>
            <a:r>
              <a:t>Understanding the Boot Sequence</a:t>
            </a:r>
          </a:p>
        </p:txBody>
      </p:sp>
      <p:sp>
        <p:nvSpPr>
          <p:cNvPr id="4" name="Content Placeholder 3"/>
          <p:cNvSpPr>
            <a:spLocks noGrp="1"/>
          </p:cNvSpPr>
          <p:nvPr>
            <p:ph idx="10" sz="quarter"/>
          </p:nvPr>
        </p:nvSpPr>
        <p:spPr/>
        <p:txBody>
          <a:bodyPr>
            <a:normAutofit/>
          </a:bodyPr>
          <a:lstStyle/>
          <a:p>
            <a:pPr>
              <a:defRPr sz="2000"/>
            </a:pPr>
            <a:r>
              <a:t>The boot sequence involves initializing hardware and loading the operating system.</a:t>
            </a:r>
          </a:p>
          <a:p>
            <a:pPr>
              <a:defRPr sz="2000"/>
            </a:pPr>
            <a:r>
              <a:t>CMOS stores system configuration, date, and time when the system is powered off.</a:t>
            </a:r>
          </a:p>
          <a:p>
            <a:pPr>
              <a:defRPr sz="2000"/>
            </a:pPr>
            <a:r>
              <a:t>BIOS (x86) and EFI (x64) are firmware interfaces for hardware-level input/output.</a:t>
            </a:r>
          </a:p>
          <a:p>
            <a:pPr>
              <a:defRPr sz="2000"/>
            </a:pPr>
            <a:r>
              <a:t>UEFI is an updated interface that reduces dependency on specific firmware.</a:t>
            </a:r>
          </a:p>
          <a:p>
            <a:pPr>
              <a:defRPr sz="2000"/>
            </a:pPr>
            <a:r>
              <a:t>Boot process begins with the BIOS/UEFI accessing ROM to determine how to load the OS.</a:t>
            </a:r>
          </a:p>
          <a:p>
            <a:pPr>
              <a:defRPr sz="2000"/>
            </a:pPr>
            <a:r>
              <a:t>Accessing CMOS setup is critical for configuring boot order and forensic imaging.</a:t>
            </a:r>
          </a:p>
          <a:p>
            <a:pPr>
              <a:defRPr sz="2000"/>
            </a:pPr>
            <a:r>
              <a:t>Boot order configuration ensures the system boots from a forensically prepared media (CD/DVD/USB).</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the Windows Registry</a:t>
            </a:r>
          </a:p>
        </p:txBody>
      </p:sp>
      <p:sp>
        <p:nvSpPr>
          <p:cNvPr id="3" name="Subtitle 2"/>
          <p:cNvSpPr>
            <a:spLocks noGrp="1"/>
          </p:cNvSpPr>
          <p:nvPr>
            <p:ph type="subTitle" idx="1"/>
          </p:nvPr>
        </p:nvSpPr>
        <p:spPr/>
        <p:txBody>
          <a:bodyPr/>
          <a:lstStyle/>
          <a:p>
            <a:r>
              <a:t>Exploring the Organization of the Windows Registry</a:t>
            </a:r>
          </a:p>
        </p:txBody>
      </p:sp>
      <p:sp>
        <p:nvSpPr>
          <p:cNvPr id="4" name="Content Placeholder 3"/>
          <p:cNvSpPr>
            <a:spLocks noGrp="1"/>
          </p:cNvSpPr>
          <p:nvPr>
            <p:ph idx="10" sz="quarter"/>
          </p:nvPr>
        </p:nvSpPr>
        <p:spPr/>
        <p:txBody>
          <a:bodyPr>
            <a:normAutofit/>
          </a:bodyPr>
          <a:lstStyle/>
          <a:p>
            <a:pPr>
              <a:defRPr sz="2000"/>
            </a:pPr>
            <a:r>
              <a:t>Registry: A hierarchical database containing system and user information.</a:t>
            </a:r>
          </a:p>
          <a:p>
            <a:pPr>
              <a:defRPr sz="2000"/>
            </a:pPr>
            <a:r>
              <a:t>Registry Editor: Windows utility for viewing/modifying Registry data (Regedit and Regedt32).</a:t>
            </a:r>
          </a:p>
          <a:p>
            <a:pPr>
              <a:defRPr sz="2000"/>
            </a:pPr>
            <a:r>
              <a:t>HKEY: Registry categories with prefix HKEY_ (6 in Windows 9x/Me, 5 in Windows 2000+).</a:t>
            </a:r>
          </a:p>
          <a:p>
            <a:pPr>
              <a:defRPr sz="2000"/>
            </a:pPr>
            <a:r>
              <a:t>Key: Folder within HKEY containing subkeys/values.</a:t>
            </a:r>
          </a:p>
          <a:p>
            <a:pPr>
              <a:defRPr sz="2000"/>
            </a:pPr>
            <a:r>
              <a:t>Subkey: Key under another key (like subfolder).</a:t>
            </a:r>
          </a:p>
          <a:p>
            <a:pPr>
              <a:defRPr sz="2000"/>
            </a:pPr>
            <a:r>
              <a:t>Branch: Key and its contents (including subkeys).</a:t>
            </a:r>
          </a:p>
          <a:p>
            <a:pPr>
              <a:defRPr sz="2000"/>
            </a:pPr>
            <a:r>
              <a:t>Value: Name/data pair in a key (similar to file/data).</a:t>
            </a:r>
          </a:p>
          <a:p>
            <a:pPr>
              <a:defRPr sz="2000"/>
            </a:pPr>
            <a:r>
              <a:t>Default value: All keys have a default value (may contain data).</a:t>
            </a:r>
          </a:p>
          <a:p>
            <a:pPr>
              <a:defRPr sz="2000"/>
            </a:pPr>
            <a:r>
              <a:t>Hives: Specific branches in HKEY_USER and HKEY_LOCAL_MACHINE (e.g., SAM, Security, Components, System).</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the Windows Registry</a:t>
            </a:r>
          </a:p>
        </p:txBody>
      </p:sp>
      <p:sp>
        <p:nvSpPr>
          <p:cNvPr id="3" name="Subtitle 2"/>
          <p:cNvSpPr>
            <a:spLocks noGrp="1"/>
          </p:cNvSpPr>
          <p:nvPr>
            <p:ph type="subTitle" idx="1"/>
          </p:nvPr>
        </p:nvSpPr>
        <p:spPr/>
        <p:txBody>
          <a:bodyPr/>
          <a:lstStyle/>
          <a:p>
            <a:r>
              <a:t>Examining the Windows Registry</a:t>
            </a:r>
          </a:p>
        </p:txBody>
      </p:sp>
      <p:sp>
        <p:nvSpPr>
          <p:cNvPr id="4" name="Content Placeholder 3"/>
          <p:cNvSpPr>
            <a:spLocks noGrp="1"/>
          </p:cNvSpPr>
          <p:nvPr>
            <p:ph idx="10" sz="quarter"/>
          </p:nvPr>
        </p:nvSpPr>
        <p:spPr/>
        <p:txBody>
          <a:bodyPr>
            <a:normAutofit/>
          </a:bodyPr>
          <a:lstStyle/>
          <a:p>
            <a:pPr>
              <a:defRPr sz="2000"/>
            </a:pPr>
            <a:r>
              <a:t>Use OSForensics to examine Denise Robinson’s NTUSER.DAT file for email references.</a:t>
            </a:r>
          </a:p>
          <a:p>
            <a:pPr>
              <a:defRPr sz="2000"/>
            </a:pPr>
            <a:r>
              <a:t>Steps to generate a case report in OSForensics:</a:t>
            </a:r>
          </a:p>
          <a:p>
            <a:pPr>
              <a:defRPr sz="2000"/>
            </a:pPr>
            <a:r>
              <a:t>1. Start OSForensics as administrator and create a new case named 'InChap05'.</a:t>
            </a:r>
          </a:p>
          <a:p>
            <a:pPr>
              <a:defRPr sz="2000"/>
            </a:pPr>
            <a:r>
              <a:t>2. Mount the InCh05.img disk image to the work folder.</a:t>
            </a:r>
          </a:p>
          <a:p>
            <a:pPr>
              <a:defRPr sz="2000"/>
            </a:pPr>
            <a:r>
              <a:t>3. Open the NTUSER.DAT registry hive file from the mounted drive.</a:t>
            </a:r>
          </a:p>
          <a:p>
            <a:pPr>
              <a:defRPr sz="2000"/>
            </a:pPr>
            <a:r>
              <a:t>4. Search for 'Outlook.com' entries in the Registry Viewer.</a:t>
            </a:r>
          </a:p>
          <a:p>
            <a:pPr>
              <a:defRPr sz="2000"/>
            </a:pPr>
            <a:r>
              <a:t>5. Add relevant findings to the case report with appropriate titles.</a:t>
            </a:r>
          </a:p>
          <a:p>
            <a:pPr>
              <a:defRPr sz="2000"/>
            </a:pPr>
            <a:r>
              <a:t>6. Generate and review the case report in a web browser.</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the Windows Registry</a:t>
            </a:r>
          </a:p>
        </p:txBody>
      </p:sp>
      <p:sp>
        <p:nvSpPr>
          <p:cNvPr id="3" name="Subtitle 2"/>
          <p:cNvSpPr>
            <a:spLocks noGrp="1"/>
          </p:cNvSpPr>
          <p:nvPr>
            <p:ph type="subTitle" idx="1"/>
          </p:nvPr>
        </p:nvSpPr>
        <p:spPr/>
        <p:txBody>
          <a:bodyPr/>
          <a:lstStyle/>
          <a:p>
            <a:r>
              <a:t>Examining the Windows Registry</a:t>
            </a:r>
          </a:p>
        </p:txBody>
      </p:sp>
      <p:sp>
        <p:nvSpPr>
          <p:cNvPr id="4" name="Content Placeholder 3"/>
          <p:cNvSpPr>
            <a:spLocks noGrp="1"/>
          </p:cNvSpPr>
          <p:nvPr>
            <p:ph idx="10" sz="quarter"/>
          </p:nvPr>
        </p:nvSpPr>
        <p:spPr/>
        <p:txBody>
          <a:bodyPr>
            <a:normAutofit/>
          </a:bodyPr>
          <a:lstStyle/>
          <a:p>
            <a:pPr>
              <a:defRPr sz="2200"/>
            </a:pPr>
            <a:r>
              <a:t>Use OSForensics to search for email addresses containing 'Denise' or 'Robinson' with the domain 'outlook.com'.</a:t>
            </a:r>
          </a:p>
          <a:p>
            <a:pPr>
              <a:defRPr sz="2200"/>
            </a:pPr>
            <a:r>
              <a:t>Mount the InCh05.img disk image as a virtual drive in OSForensics.</a:t>
            </a:r>
          </a:p>
          <a:p>
            <a:pPr>
              <a:defRPr sz="2200"/>
            </a:pPr>
            <a:r>
              <a:t>Navigate to the NTUSER.DAT file in the registry viewer and perform a search for 'outlook.com'.</a:t>
            </a:r>
          </a:p>
          <a:p>
            <a:pPr>
              <a:defRPr sz="2200"/>
            </a:pPr>
            <a:r>
              <a:t>Add relevant search results to the case report with descriptive titles.</a:t>
            </a:r>
          </a:p>
          <a:p>
            <a:pPr>
              <a:defRPr sz="2200"/>
            </a:pPr>
            <a:r>
              <a:t>Generate and review the case report containing the findings.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Understanding the Windows Registry</a:t>
            </a:r>
          </a:p>
        </p:txBody>
      </p:sp>
      <p:sp>
        <p:nvSpPr>
          <p:cNvPr id="3" name="Content Placeholder 2"/>
          <p:cNvSpPr>
            <a:spLocks noGrp="1"/>
          </p:cNvSpPr>
          <p:nvPr>
            <p:ph idx="10" sz="quarter"/>
          </p:nvPr>
        </p:nvSpPr>
        <p:spPr/>
        <p:txBody>
          <a:bodyPr>
            <a:normAutofit/>
          </a:bodyPr>
          <a:lstStyle/>
          <a:p/>
          <a:p>
            <a:pPr>
              <a:defRPr b="1"/>
            </a:pPr>
            <a:r>
              <a:t>Which of the following is a key piece of information that can be found in the Windows Registry and is useful for digital forensics investigations?</a:t>
            </a:r>
          </a:p>
          <a:p>
            <a:pPr lvl="1"/>
            <a:r>
              <a:t>A) The user's most recently accessed files</a:t>
            </a:r>
          </a:p>
          <a:p>
            <a:pPr lvl="1"/>
            <a:r>
              <a:t>B) The system's current IP address configuration</a:t>
            </a:r>
          </a:p>
          <a:p>
            <a:pPr lvl="1"/>
            <a:r>
              <a:t>C) The list of installed hardware drivers</a:t>
            </a:r>
          </a:p>
          <a:p>
            <a:pPr lvl="1"/>
            <a:r>
              <a:t>D) All of the above</a:t>
            </a:r>
          </a:p>
        </p:txBody>
      </p:sp>
      <p:sp>
        <p:nvSpPr>
          <p:cNvPr id="4" name="Text Placeholder 3"/>
          <p:cNvSpPr>
            <a:spLocks noGrp="1"/>
          </p:cNvSpPr>
          <p:nvPr>
            <p:ph type="body" idx="11" sz="quarter"/>
          </p:nvPr>
        </p:nvSpPr>
        <p:spPr/>
        <p:txBody>
          <a:bodyPr/>
          <a:lstStyle/>
          <a:p/>
          <a:p>
            <a:r>
              <a:t> Answer: D - The Windows Registry contains information such as recently accessed files, IP address configurations, and installed hardware drivers, all of which are valuable for digital forensics investigations.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Microsoft Startup Tasks</a:t>
            </a:r>
          </a:p>
        </p:txBody>
      </p:sp>
      <p:sp>
        <p:nvSpPr>
          <p:cNvPr id="3" name="Subtitle 2"/>
          <p:cNvSpPr>
            <a:spLocks noGrp="1"/>
          </p:cNvSpPr>
          <p:nvPr>
            <p:ph type="subTitle" idx="1"/>
          </p:nvPr>
        </p:nvSpPr>
        <p:spPr/>
        <p:txBody>
          <a:bodyPr/>
          <a:lstStyle/>
          <a:p>
            <a:r>
              <a:t>Startup in Windows NT and Later</a:t>
            </a:r>
          </a:p>
        </p:txBody>
      </p:sp>
      <p:sp>
        <p:nvSpPr>
          <p:cNvPr id="4" name="Content Placeholder 3"/>
          <p:cNvSpPr>
            <a:spLocks noGrp="1"/>
          </p:cNvSpPr>
          <p:nvPr>
            <p:ph idx="10" sz="quarter"/>
          </p:nvPr>
        </p:nvSpPr>
        <p:spPr/>
        <p:txBody>
          <a:bodyPr>
            <a:normAutofit/>
          </a:bodyPr>
          <a:lstStyle/>
          <a:p>
            <a:pPr>
              <a:defRPr sz="2200"/>
            </a:pPr>
            <a:r>
              <a:t>Power-on self test (POST)</a:t>
            </a:r>
          </a:p>
          <a:p>
            <a:pPr>
              <a:defRPr sz="2200"/>
            </a:pPr>
            <a:r>
              <a:t>Initial startup</a:t>
            </a:r>
          </a:p>
          <a:p>
            <a:pPr>
              <a:defRPr sz="2200"/>
            </a:pPr>
            <a:r>
              <a:t>Boot loader</a:t>
            </a:r>
          </a:p>
          <a:p>
            <a:pPr>
              <a:defRPr sz="2200"/>
            </a:pPr>
            <a:r>
              <a:t>Hardware detection and configuration</a:t>
            </a:r>
          </a:p>
          <a:p>
            <a:pPr>
              <a:defRPr sz="2200"/>
            </a:pPr>
            <a:r>
              <a:t>Kernel loading</a:t>
            </a:r>
          </a:p>
          <a:p>
            <a:pPr>
              <a:defRPr sz="2200"/>
            </a:pPr>
            <a:r>
              <a:t>User logon</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Startup in Windows NT and Later</a:t>
            </a:r>
          </a:p>
        </p:txBody>
      </p:sp>
      <p:sp>
        <p:nvSpPr>
          <p:cNvPr id="3" name="Subtitle 2"/>
          <p:cNvSpPr>
            <a:spLocks noGrp="1"/>
          </p:cNvSpPr>
          <p:nvPr>
            <p:ph type="subTitle" idx="1"/>
          </p:nvPr>
        </p:nvSpPr>
        <p:spPr/>
        <p:txBody>
          <a:bodyPr/>
          <a:lstStyle/>
          <a:p>
            <a:r>
              <a:t>Startup Files for Windows XP</a:t>
            </a:r>
          </a:p>
        </p:txBody>
      </p:sp>
      <p:sp>
        <p:nvSpPr>
          <p:cNvPr id="4" name="Content Placeholder 3"/>
          <p:cNvSpPr>
            <a:spLocks noGrp="1"/>
          </p:cNvSpPr>
          <p:nvPr>
            <p:ph idx="10" sz="quarter"/>
          </p:nvPr>
        </p:nvSpPr>
        <p:spPr/>
        <p:txBody>
          <a:bodyPr>
            <a:normAutofit/>
          </a:bodyPr>
          <a:lstStyle/>
          <a:p>
            <a:pPr>
              <a:defRPr sz="1800"/>
            </a:pPr>
            <a:r>
              <a:t>NT Loader (Ntldr): Loads the OS from the root folder of the system partition. Reads Boot.ini to display the boot menu and initiates the startup process.</a:t>
            </a:r>
          </a:p>
          <a:p>
            <a:pPr>
              <a:defRPr sz="1800"/>
            </a:pPr>
            <a:r>
              <a:t>Boot.ini: Specifies the Windows XP installation path and startup options. Contains information about multiple OS installations.</a:t>
            </a:r>
          </a:p>
          <a:p>
            <a:pPr>
              <a:defRPr sz="1800"/>
            </a:pPr>
            <a:r>
              <a:t>NTDetect.com: 16-bit program that identifies hardware components during startup and sends data to Ntldr.</a:t>
            </a:r>
          </a:p>
          <a:p>
            <a:pPr>
              <a:defRPr sz="1800"/>
            </a:pPr>
            <a:r>
              <a:t>NTBootdd.sys: Device driver for communication with SCSI/ATA drives not related to BIOS. Used for non-INT-13 controllers.</a:t>
            </a:r>
          </a:p>
          <a:p>
            <a:pPr>
              <a:defRPr sz="1800"/>
            </a:pPr>
            <a:r>
              <a:t>Ntoskrnl.exe: Windows XP OS kernel located in systemroot\Windows\System32. Core component of the NT family of OSs.</a:t>
            </a:r>
          </a:p>
          <a:p>
            <a:pPr>
              <a:defRPr sz="1800"/>
            </a:pPr>
            <a:r>
              <a:t>Hal.dll: Hardware Abstraction Layer (HAL) DLL that enables communication between the OS kernel and hardware.</a:t>
            </a:r>
          </a:p>
          <a:p>
            <a:pPr>
              <a:defRPr sz="1800"/>
            </a:pPr>
            <a:r>
              <a:t>Pagefile.sys: Used to optimize physical RAM during startup by moving data and instruction code.</a:t>
            </a:r>
          </a:p>
          <a:p>
            <a:pPr>
              <a:defRPr sz="1800"/>
            </a:pPr>
            <a:r>
              <a:t>HKEY_LOCAL_MACHINE\SYSTEM: Registry key containing essential information for starting system services and devices.</a:t>
            </a:r>
          </a:p>
          <a:p>
            <a:pPr>
              <a:defRPr sz="1800"/>
            </a:pPr>
            <a:r>
              <a:t>Device Drivers: Stored in systemroot\Windows\System32\Drivers. Provide instructions for hardware devices like keyboard, mouse, and video card.</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Understanding Microsoft Startup Tasks</a:t>
            </a:r>
          </a:p>
        </p:txBody>
      </p:sp>
      <p:sp>
        <p:nvSpPr>
          <p:cNvPr id="3" name="Content Placeholder 2"/>
          <p:cNvSpPr>
            <a:spLocks noGrp="1"/>
          </p:cNvSpPr>
          <p:nvPr>
            <p:ph idx="10" sz="quarter"/>
          </p:nvPr>
        </p:nvSpPr>
        <p:spPr/>
        <p:txBody>
          <a:bodyPr>
            <a:normAutofit/>
          </a:bodyPr>
          <a:lstStyle/>
          <a:p/>
          <a:p>
            <a:pPr>
              <a:defRPr b="1"/>
            </a:pPr>
            <a:r>
              <a:t>Why is it crucial to understand Microsoft Startup Tasks in digital forensics?</a:t>
            </a:r>
          </a:p>
          <a:p>
            <a:pPr lvl="1"/>
            <a:r>
              <a:t>A) To optimize system performance during startup</a:t>
            </a:r>
          </a:p>
          <a:p>
            <a:pPr lvl="1"/>
            <a:r>
              <a:t>B) To determine when a suspect's computer was last accessed</a:t>
            </a:r>
          </a:p>
          <a:p>
            <a:pPr lvl="1"/>
            <a:r>
              <a:t>C) To install new software on the suspect's machine</a:t>
            </a:r>
          </a:p>
          <a:p>
            <a:pPr lvl="1"/>
            <a:r>
              <a:t>D) To increase the storage capacity of the hard drive</a:t>
            </a:r>
          </a:p>
        </p:txBody>
      </p:sp>
      <p:sp>
        <p:nvSpPr>
          <p:cNvPr id="4" name="Text Placeholder 3"/>
          <p:cNvSpPr>
            <a:spLocks noGrp="1"/>
          </p:cNvSpPr>
          <p:nvPr>
            <p:ph type="body" idx="11" sz="quarter"/>
          </p:nvPr>
        </p:nvSpPr>
        <p:spPr/>
        <p:txBody>
          <a:bodyPr/>
          <a:lstStyle/>
          <a:p/>
          <a:p>
            <a:r>
              <a:t> Answer: B - Understanding Microsoft Startup Tasks helps determine when a suspect's computer was last accessed, which is critical for preserving digital evidence and ensuring its admissibility in legal proceedings.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Virtual Machines</a:t>
            </a:r>
          </a:p>
        </p:txBody>
      </p:sp>
      <p:sp>
        <p:nvSpPr>
          <p:cNvPr id="3" name="Content Placeholder 2"/>
          <p:cNvSpPr>
            <a:spLocks noGrp="1"/>
          </p:cNvSpPr>
          <p:nvPr>
            <p:ph idx="10" sz="quarter"/>
          </p:nvPr>
        </p:nvSpPr>
        <p:spPr/>
        <p:txBody>
          <a:bodyPr>
            <a:normAutofit/>
          </a:bodyPr>
          <a:lstStyle/>
          <a:p>
            <a:pPr>
              <a:defRPr sz="1800"/>
            </a:pPr>
            <a:r>
              <a:t>Virtual machines (VMs) are emulated computer environments that simulate hardware, allowing multiple operating systems (OSs) to run on a single physical host computer.</a:t>
            </a:r>
          </a:p>
          <a:p>
            <a:pPr>
              <a:defRPr sz="1800"/>
            </a:pPr>
            <a:r>
              <a:t>Key benefits include cost reduction through hardware sharing, support for legacy systems, and enhanced security for forensic investigations.</a:t>
            </a:r>
          </a:p>
          <a:p>
            <a:pPr>
              <a:defRPr sz="1800"/>
            </a:pPr>
            <a:r>
              <a:t>VMs consist of two main files: a configuration file (hardware settings like RAM, network, ports) and a virtual hard disk file (containing OS, boot loader, and user data).</a:t>
            </a:r>
          </a:p>
          <a:p>
            <a:pPr>
              <a:defRPr sz="1800"/>
            </a:pPr>
            <a:r>
              <a:t>VMs enable forensic analysis by allowing investigators to run suspect systems in isolated virtual environments, analyze malware behavior, and test software without risking the host system.</a:t>
            </a:r>
          </a:p>
          <a:p>
            <a:pPr>
              <a:defRPr sz="1800"/>
            </a:pPr>
            <a:r>
              <a:t>VMs can emulate hardware components (mouse, keyboard, CD/DVD drive) but are limited by the host OS, which may restrict certain operations like USB or network configurations.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Virtual Machines</a:t>
            </a:r>
          </a:p>
        </p:txBody>
      </p:sp>
      <p:sp>
        <p:nvSpPr>
          <p:cNvPr id="3" name="Subtitle 2"/>
          <p:cNvSpPr>
            <a:spLocks noGrp="1"/>
          </p:cNvSpPr>
          <p:nvPr>
            <p:ph type="subTitle" idx="1"/>
          </p:nvPr>
        </p:nvSpPr>
        <p:spPr/>
        <p:txBody>
          <a:bodyPr/>
          <a:lstStyle/>
          <a:p>
            <a:r>
              <a:t>Creating a Virtual Machine</a:t>
            </a:r>
          </a:p>
        </p:txBody>
      </p:sp>
      <p:sp>
        <p:nvSpPr>
          <p:cNvPr id="4" name="Content Placeholder 3"/>
          <p:cNvSpPr>
            <a:spLocks noGrp="1"/>
          </p:cNvSpPr>
          <p:nvPr>
            <p:ph idx="10" sz="quarter"/>
          </p:nvPr>
        </p:nvSpPr>
        <p:spPr/>
        <p:txBody>
          <a:bodyPr>
            <a:normAutofit/>
          </a:bodyPr>
          <a:lstStyle/>
          <a:p>
            <a:pPr>
              <a:defRPr sz="2200"/>
            </a:pPr>
            <a:r>
              <a:t>Common virtualization tools include VMware Server, VMware Player, VMware Workstation, Oracle VM VirtualBox, Microsoft Virtual PC, and Microsoft Hyper-V.</a:t>
            </a:r>
          </a:p>
          <a:p>
            <a:pPr>
              <a:defRPr sz="2200"/>
            </a:pPr>
            <a:r>
              <a:t>VirtualBox is an open-source option available at www.virtualbox.org.</a:t>
            </a:r>
          </a:p>
          <a:p>
            <a:pPr>
              <a:defRPr sz="2200"/>
            </a:pPr>
            <a:r>
              <a:t>Consult your instructor before proceeding with the virtual machine creation process.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Virtual Machines</a:t>
            </a:r>
          </a:p>
        </p:txBody>
      </p:sp>
      <p:sp>
        <p:nvSpPr>
          <p:cNvPr id="3" name="Subtitle 2"/>
          <p:cNvSpPr>
            <a:spLocks noGrp="1"/>
          </p:cNvSpPr>
          <p:nvPr>
            <p:ph type="subTitle" idx="1"/>
          </p:nvPr>
        </p:nvSpPr>
        <p:spPr/>
        <p:txBody>
          <a:bodyPr/>
          <a:lstStyle/>
          <a:p>
            <a:r>
              <a:t>Creating a Virtual Machine</a:t>
            </a:r>
          </a:p>
        </p:txBody>
      </p:sp>
      <p:sp>
        <p:nvSpPr>
          <p:cNvPr id="4" name="Content Placeholder 3"/>
          <p:cNvSpPr>
            <a:spLocks noGrp="1"/>
          </p:cNvSpPr>
          <p:nvPr>
            <p:ph idx="10" sz="quarter"/>
          </p:nvPr>
        </p:nvSpPr>
        <p:spPr/>
        <p:txBody>
          <a:bodyPr>
            <a:normAutofit/>
          </a:bodyPr>
          <a:lstStyle/>
          <a:p>
            <a:pPr>
              <a:defRPr sz="1800"/>
            </a:pPr>
            <a:r>
              <a:t>1. Download and install VirtualBox from www.virtualbox.org.</a:t>
            </a:r>
          </a:p>
          <a:p>
            <a:pPr>
              <a:defRPr sz="1800"/>
            </a:pPr>
            <a:r>
              <a:t>2. Launch VirtualBox and create a new virtual machine with the New icon.</a:t>
            </a:r>
          </a:p>
          <a:p>
            <a:pPr>
              <a:defRPr sz="1800"/>
            </a:pPr>
            <a:r>
              <a:t>3. Configure the virtual machine with the name 'Windows 7 GCFI' and select the appropriate OS type and version.</a:t>
            </a:r>
          </a:p>
          <a:p>
            <a:pPr>
              <a:defRPr sz="1800"/>
            </a:pPr>
            <a:r>
              <a:t>4. Allocate memory (about 50% of system RAM) and create a dynamically allocated virtual hard disk (VHD) of at least 25 GB.</a:t>
            </a:r>
          </a:p>
          <a:p>
            <a:pPr>
              <a:defRPr sz="1800"/>
            </a:pPr>
            <a:r>
              <a:t>5. Set up the virtual machine settings: disable floppy drive, adjust video memory to at least 27 MB, and attach the Windows 7 ISO or DVD for installation.</a:t>
            </a:r>
          </a:p>
          <a:p>
            <a:pPr>
              <a:defRPr sz="1800"/>
            </a:pPr>
            <a:r>
              <a:t>6. Start the virtual machine and follow the prompts to install Windows 7 as the guest OS, selecting 'Custom (advanced)' installation.</a:t>
            </a:r>
          </a:p>
          <a:p>
            <a:pPr>
              <a:defRPr sz="1800"/>
            </a:pPr>
            <a:r>
              <a:t>7. After installation, start the virtual machine to access the guest OS and perform tasks as needed.</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File Systems</a:t>
            </a:r>
          </a:p>
        </p:txBody>
      </p:sp>
      <p:sp>
        <p:nvSpPr>
          <p:cNvPr id="3" name="Subtitle 2"/>
          <p:cNvSpPr>
            <a:spLocks noGrp="1"/>
          </p:cNvSpPr>
          <p:nvPr>
            <p:ph type="subTitle" idx="1"/>
          </p:nvPr>
        </p:nvSpPr>
        <p:spPr/>
        <p:txBody>
          <a:bodyPr/>
          <a:lstStyle/>
          <a:p>
            <a:r>
              <a:t>Understanding Disk Drives</a:t>
            </a:r>
          </a:p>
        </p:txBody>
      </p:sp>
      <p:sp>
        <p:nvSpPr>
          <p:cNvPr id="4" name="Content Placeholder 3"/>
          <p:cNvSpPr>
            <a:spLocks noGrp="1"/>
          </p:cNvSpPr>
          <p:nvPr>
            <p:ph idx="10" sz="quarter"/>
          </p:nvPr>
        </p:nvSpPr>
        <p:spPr/>
        <p:txBody>
          <a:bodyPr>
            <a:normAutofit/>
          </a:bodyPr>
          <a:lstStyle/>
          <a:p>
            <a:pPr>
              <a:defRPr sz="1800"/>
            </a:pPr>
            <a:r>
              <a:t>Disk Drives: Composed of one or more platters coated with magnetic material for data storage.</a:t>
            </a:r>
          </a:p>
          <a:p>
            <a:pPr>
              <a:defRPr sz="1800"/>
            </a:pPr>
            <a:r>
              <a:t>Geometry: Logical structure of platters, tracks, and sectors that organize data on a disk.</a:t>
            </a:r>
          </a:p>
          <a:p>
            <a:pPr>
              <a:defRPr sz="1800"/>
            </a:pPr>
            <a:r>
              <a:t>Head: Device that reads and writes data; two heads per platter for top and bottom surfaces.</a:t>
            </a:r>
          </a:p>
          <a:p>
            <a:pPr>
              <a:defRPr sz="1800"/>
            </a:pPr>
            <a:r>
              <a:t>Tracks: Concentric circles on a platter where data is stored.</a:t>
            </a:r>
          </a:p>
          <a:p>
            <a:pPr>
              <a:defRPr sz="1800"/>
            </a:pPr>
            <a:r>
              <a:t>Cylinders: Columns of tracks across multiple platters; each platter has two surfaces (top and bottom).</a:t>
            </a:r>
          </a:p>
          <a:p>
            <a:pPr>
              <a:defRPr sz="1800"/>
            </a:pPr>
            <a:r>
              <a:t>Sectors: Sections on a track, typically 512 bytes in size.</a:t>
            </a:r>
          </a:p>
          <a:p>
            <a:pPr>
              <a:defRPr sz="1800"/>
            </a:pPr>
            <a:r>
              <a:t>CHS Calculation: Total addressable bytes = cylinders × heads × sectors (used by disk vendors).</a:t>
            </a:r>
          </a:p>
          <a:p>
            <a:pPr>
              <a:defRPr sz="1800"/>
            </a:pPr>
            <a:r>
              <a:t>Track Numbering: Starts from 0 (e.g., 79 tracks = 80 tracks from 0 to 79).</a:t>
            </a:r>
          </a:p>
          <a:p>
            <a:pPr>
              <a:defRPr sz="1800"/>
            </a:pPr>
            <a:r>
              <a:t>Zone Bit Recording (ZBR): Groups tracks into zones to ensure equal data capacity across all tracks.</a:t>
            </a:r>
          </a:p>
          <a:p>
            <a:pPr>
              <a:defRPr sz="1800"/>
            </a:pPr>
            <a:r>
              <a:t>Track Density: Space between tracks; smaller spacing allows more tracks on a platter.</a:t>
            </a:r>
          </a:p>
          <a:p>
            <a:pPr>
              <a:defRPr sz="1800"/>
            </a:pPr>
            <a:r>
              <a:t>Areal Density: Bits per square inch of a platter, including unused space between tracks.</a:t>
            </a:r>
          </a:p>
          <a:p>
            <a:pPr>
              <a:defRPr sz="1800"/>
            </a:pPr>
            <a:r>
              <a:t>Head and Cylinder Skew: Offset starting sectors to minimize lag time when moving read-write heads.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Understanding Virtual Machines</a:t>
            </a:r>
          </a:p>
        </p:txBody>
      </p:sp>
      <p:sp>
        <p:nvSpPr>
          <p:cNvPr id="3" name="Content Placeholder 2"/>
          <p:cNvSpPr>
            <a:spLocks noGrp="1"/>
          </p:cNvSpPr>
          <p:nvPr>
            <p:ph idx="10" sz="quarter"/>
          </p:nvPr>
        </p:nvSpPr>
        <p:spPr/>
        <p:txBody>
          <a:bodyPr>
            <a:normAutofit/>
          </a:bodyPr>
          <a:lstStyle/>
          <a:p/>
          <a:p>
            <a:pPr>
              <a:defRPr b="1"/>
            </a:pPr>
            <a:r>
              <a:t>Which of the following best describes a key limitation of virtual machines in digital forensics?</a:t>
            </a:r>
          </a:p>
          <a:p>
            <a:pPr lvl="1"/>
            <a:r>
              <a:t>A) Virtual machines cannot emulate hardware components like USB drives.</a:t>
            </a:r>
          </a:p>
          <a:p>
            <a:pPr lvl="1"/>
            <a:r>
              <a:t>B) Virtual machines cannot access the host computer's network configurations.</a:t>
            </a:r>
          </a:p>
          <a:p>
            <a:pPr lvl="1"/>
            <a:r>
              <a:t>C) Virtual machines do not support file slack or unallocated space, which are common in physical drives.</a:t>
            </a:r>
          </a:p>
          <a:p>
            <a:pPr lvl="1"/>
            <a:r>
              <a:t>D) Virtual machines cannot run malware analysis without contaminating the host system.</a:t>
            </a:r>
          </a:p>
        </p:txBody>
      </p:sp>
      <p:sp>
        <p:nvSpPr>
          <p:cNvPr id="4" name="Text Placeholder 3"/>
          <p:cNvSpPr>
            <a:spLocks noGrp="1"/>
          </p:cNvSpPr>
          <p:nvPr>
            <p:ph type="body" idx="11" sz="quarter"/>
          </p:nvPr>
        </p:nvSpPr>
        <p:spPr/>
        <p:txBody>
          <a:bodyPr/>
          <a:lstStyle/>
          <a:p/>
          <a:p>
            <a:r>
              <a:t> Answer: C - Virtual machines do not support file slack or unallocated space, which are common in physical drives. This is because virtual machines store data in a virtual hard disk file, which does not have the same physical characteristics as a real hard drive, making some standard forensic techniques less effective.</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&amp; Key Takeaways</a:t>
            </a:r>
          </a:p>
        </p:txBody>
      </p:sp>
      <p:sp>
        <p:nvSpPr>
          <p:cNvPr id="3" name="Content Placeholder 2"/>
          <p:cNvSpPr>
            <a:spLocks noGrp="1"/>
          </p:cNvSpPr>
          <p:nvPr>
            <p:ph idx="10" sz="quarter"/>
          </p:nvPr>
        </p:nvSpPr>
        <p:spPr/>
        <p:txBody>
          <a:bodyPr>
            <a:normAutofit/>
          </a:bodyPr>
          <a:lstStyle/>
          <a:p>
            <a:pPr/>
            <a:r>
              <a:t>Data encryption and secure storage are critical for protecting sensitive information and ensuring compliance with legal and organizational standards.</a:t>
            </a:r>
          </a:p>
          <a:p>
            <a:pPr/>
            <a:r>
              <a:t>Understanding file slack, unallocated space, and deleted files is essential for digital forensics to recover and analyze potential evidence.</a:t>
            </a:r>
          </a:p>
          <a:p>
            <a:pPr/>
            <a:r>
              <a:t>Virtual machines provide a safe and isolated environment for forensic analysis, allowing investigators to run suspect systems without risking the host system.</a:t>
            </a:r>
          </a:p>
          <a:p>
            <a:pPr/>
            <a:r>
              <a:t>Startup tasks and system configuration files (like Boot.ini and Ntldr) are vital for analyzing system behavior and determining when a computer was last accessed.</a:t>
            </a:r>
          </a:p>
          <a:p>
            <a:pPr/>
            <a:r>
              <a:t>Digital forensics requires a combination of technical skills, attention to detail, and adherence to legal procedures to ensure the integrity and admissibility of evidence.</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Questions?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File Systems</a:t>
            </a:r>
          </a:p>
        </p:txBody>
      </p:sp>
      <p:sp>
        <p:nvSpPr>
          <p:cNvPr id="3" name="Subtitle 2"/>
          <p:cNvSpPr>
            <a:spLocks noGrp="1"/>
          </p:cNvSpPr>
          <p:nvPr>
            <p:ph type="subTitle" idx="1"/>
          </p:nvPr>
        </p:nvSpPr>
        <p:spPr/>
        <p:txBody>
          <a:bodyPr/>
          <a:lstStyle/>
          <a:p>
            <a:r>
              <a:t>Solid-State Storage Devices</a:t>
            </a:r>
          </a:p>
        </p:txBody>
      </p:sp>
      <p:sp>
        <p:nvSpPr>
          <p:cNvPr id="4" name="Content Placeholder 3"/>
          <p:cNvSpPr>
            <a:spLocks noGrp="1"/>
          </p:cNvSpPr>
          <p:nvPr>
            <p:ph idx="10" sz="quarter"/>
          </p:nvPr>
        </p:nvSpPr>
        <p:spPr/>
        <p:txBody>
          <a:bodyPr>
            <a:normAutofit/>
          </a:bodyPr>
          <a:lstStyle/>
          <a:p>
            <a:pPr>
              <a:defRPr sz="1800"/>
            </a:pPr>
            <a:r>
              <a:t>Flash memory storage devices (USB drives, laptops, tablets, cell phones) pose challenges for digital forensics examiners.</a:t>
            </a:r>
          </a:p>
          <a:p>
            <a:pPr>
              <a:defRPr sz="1800"/>
            </a:pPr>
            <a:r>
              <a:t>Deleted data may be lost permanently if not recovered immediately due to wear-leveling.</a:t>
            </a:r>
          </a:p>
          <a:p>
            <a:pPr>
              <a:defRPr sz="1800"/>
            </a:pPr>
            <a:r>
              <a:t>Wear-leveling is an internal firmware feature that ensures even wear of read/write operations across all memory cells.</a:t>
            </a:r>
          </a:p>
          <a:p>
            <a:pPr>
              <a:defRPr sz="1800"/>
            </a:pPr>
            <a:r>
              <a:t>Unlike hard drives, deleted data on SSDs is physically shifted to other memory cells with fewer read/write cycles.</a:t>
            </a:r>
          </a:p>
          <a:p>
            <a:pPr>
              <a:defRPr sz="1800"/>
            </a:pPr>
            <a:r>
              <a:t>Memory cells have a limited lifespan (10,000 to 100,000 read/write cycles) and can no longer retain data once limits are reached.</a:t>
            </a:r>
          </a:p>
          <a:p>
            <a:pPr>
              <a:defRPr sz="1800"/>
            </a:pPr>
            <a:r>
              <a:t>When data is rotated, old memory cell addresses are recorded in a firmware file called the 'garbage collector'.</a:t>
            </a:r>
          </a:p>
          <a:p>
            <a:pPr>
              <a:defRPr sz="1800"/>
            </a:pPr>
            <a:r>
              <a:t>The garbage collector file lists cells to be erased by overwriting all values to 1.</a:t>
            </a:r>
          </a:p>
          <a:p>
            <a:pPr>
              <a:defRPr sz="1800"/>
            </a:pPr>
            <a:r>
              <a:t>Forensic acquisition must be done immediately after data deletion to recover unallocated space.</a:t>
            </a:r>
          </a:p>
          <a:p>
            <a:pPr>
              <a:defRPr sz="1800"/>
            </a:pPr>
            <a:r>
              <a:t>SSDs have internal power sources to preserve data in allocated and unallocated cells.</a:t>
            </a:r>
          </a:p>
          <a:p>
            <a:pPr>
              <a:defRPr sz="1800"/>
            </a:pPr>
            <a:r>
              <a:t>Delayed acquisitions after 24 hours may result in loss of recoverable deleted data.</a:t>
            </a:r>
          </a:p>
          <a:p>
            <a:pPr>
              <a:defRPr sz="1800"/>
            </a:pPr>
            <a:r>
              <a:t>This feature is critical in mobile device forensics, especially when relevant data was deleted before seizure.</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Understanding File Systems</a:t>
            </a:r>
          </a:p>
        </p:txBody>
      </p:sp>
      <p:sp>
        <p:nvSpPr>
          <p:cNvPr id="3" name="Content Placeholder 2"/>
          <p:cNvSpPr>
            <a:spLocks noGrp="1"/>
          </p:cNvSpPr>
          <p:nvPr>
            <p:ph idx="10" sz="quarter"/>
          </p:nvPr>
        </p:nvSpPr>
        <p:spPr/>
        <p:txBody>
          <a:bodyPr>
            <a:normAutofit/>
          </a:bodyPr>
          <a:lstStyle/>
          <a:p/>
          <a:p>
            <a:pPr>
              <a:defRPr b="1"/>
            </a:pPr>
            <a:r>
              <a:t>Which of the following best describes the role of a file system in an operating system?</a:t>
            </a:r>
          </a:p>
          <a:p>
            <a:pPr lvl="1"/>
            <a:r>
              <a:t>A) It manages the physical hardware components of the computer.</a:t>
            </a:r>
          </a:p>
          <a:p>
            <a:pPr lvl="1"/>
            <a:r>
              <a:t>B) It provides a structured way to store and retrieve data on a disk.</a:t>
            </a:r>
          </a:p>
          <a:p>
            <a:pPr lvl="1"/>
            <a:r>
              <a:t>C) It controls the user interface and application management.</a:t>
            </a:r>
          </a:p>
          <a:p>
            <a:pPr lvl="1"/>
            <a:r>
              <a:t>D) It handles network communication and internet protocols.</a:t>
            </a:r>
          </a:p>
        </p:txBody>
      </p:sp>
      <p:sp>
        <p:nvSpPr>
          <p:cNvPr id="4" name="Text Placeholder 3"/>
          <p:cNvSpPr>
            <a:spLocks noGrp="1"/>
          </p:cNvSpPr>
          <p:nvPr>
            <p:ph type="body" idx="11" sz="quarter"/>
          </p:nvPr>
        </p:nvSpPr>
        <p:spPr/>
        <p:txBody>
          <a:bodyPr/>
          <a:lstStyle/>
          <a:p/>
          <a:p>
            <a:r>
              <a:t> Answer: B - A file system organizes and manages how data is stored and accessed on a disk, providing the OS with a roadmap to locate and retrieve files efficiently.</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Exploring Microsoft File Structures</a:t>
            </a:r>
          </a:p>
        </p:txBody>
      </p:sp>
      <p:sp>
        <p:nvSpPr>
          <p:cNvPr id="3" name="Subtitle 2"/>
          <p:cNvSpPr>
            <a:spLocks noGrp="1"/>
          </p:cNvSpPr>
          <p:nvPr>
            <p:ph type="subTitle" idx="1"/>
          </p:nvPr>
        </p:nvSpPr>
        <p:spPr/>
        <p:txBody>
          <a:bodyPr/>
          <a:lstStyle/>
          <a:p>
            <a:r>
              <a:t>Disk Partitions</a:t>
            </a:r>
          </a:p>
        </p:txBody>
      </p:sp>
      <p:graphicFrame>
        <p:nvGraphicFramePr>
          <p:cNvPr id="5" name="Table 4"/>
          <p:cNvGraphicFramePr>
            <a:graphicFrameLocks noGrp="1"/>
          </p:cNvGraphicFramePr>
          <p:nvPr/>
        </p:nvGraphicFramePr>
        <p:xfrm>
          <a:off x="555624" y="1357460"/>
          <a:ext cx="11124185" cy="4959203"/>
        </p:xfrm>
        <a:graphic>
          <a:graphicData uri="http://schemas.openxmlformats.org/drawingml/2006/table">
            <a:tbl>
              <a:tblPr firstRow="1" bandRow="1">
                <a:tableStyleId>{5C22544A-7EE6-4342-B048-85BDC9FD1C3A}</a:tableStyleId>
              </a:tblPr>
              <a:tblGrid>
                <a:gridCol w="5562092"/>
                <a:gridCol w="5562093"/>
              </a:tblGrid>
              <a:tr h="190738">
                <a:tc>
                  <a:txBody>
                    <a:bodyPr/>
                    <a:lstStyle/>
                    <a:p>
                      <a:pPr>
                        <a:defRPr b="1"/>
                      </a:pPr>
                      <a:r>
                        <a:t>Hex Code</a:t>
                      </a:r>
                    </a:p>
                  </a:txBody>
                  <a:tcPr/>
                </a:tc>
                <a:tc>
                  <a:txBody>
                    <a:bodyPr/>
                    <a:lstStyle/>
                    <a:p>
                      <a:pPr>
                        <a:defRPr b="1"/>
                      </a:pPr>
                      <a:r>
                        <a:t>File System</a:t>
                      </a:r>
                    </a:p>
                  </a:txBody>
                  <a:tcPr/>
                </a:tc>
              </a:tr>
              <a:tr h="190738">
                <a:tc>
                  <a:txBody>
                    <a:bodyPr/>
                    <a:lstStyle/>
                    <a:p>
                      <a:r>
                        <a:t>01</a:t>
                      </a:r>
                    </a:p>
                  </a:txBody>
                  <a:tcPr/>
                </a:tc>
                <a:tc>
                  <a:txBody>
                    <a:bodyPr/>
                    <a:lstStyle/>
                    <a:p>
                      <a:r>
                        <a:t>DOS 12-bit FAT (floppy disks)</a:t>
                      </a:r>
                    </a:p>
                  </a:txBody>
                  <a:tcPr/>
                </a:tc>
              </a:tr>
              <a:tr h="190738">
                <a:tc>
                  <a:txBody>
                    <a:bodyPr/>
                    <a:lstStyle/>
                    <a:p>
                      <a:r>
                        <a:t>04</a:t>
                      </a:r>
                    </a:p>
                  </a:txBody>
                  <a:tcPr/>
                </a:tc>
                <a:tc>
                  <a:txBody>
                    <a:bodyPr/>
                    <a:lstStyle/>
                    <a:p>
                      <a:r>
                        <a:t>DOS 16-bit FAT for partitions smaller than 32 MB</a:t>
                      </a:r>
                    </a:p>
                  </a:txBody>
                  <a:tcPr/>
                </a:tc>
              </a:tr>
              <a:tr h="190738">
                <a:tc>
                  <a:txBody>
                    <a:bodyPr/>
                    <a:lstStyle/>
                    <a:p>
                      <a:r>
                        <a:t>05</a:t>
                      </a:r>
                    </a:p>
                  </a:txBody>
                  <a:tcPr/>
                </a:tc>
                <a:tc>
                  <a:txBody>
                    <a:bodyPr/>
                    <a:lstStyle/>
                    <a:p>
                      <a:r>
                        <a:t>Extended partition</a:t>
                      </a:r>
                    </a:p>
                  </a:txBody>
                  <a:tcPr/>
                </a:tc>
              </a:tr>
              <a:tr h="190738">
                <a:tc>
                  <a:txBody>
                    <a:bodyPr/>
                    <a:lstStyle/>
                    <a:p>
                      <a:r>
                        <a:t>06</a:t>
                      </a:r>
                    </a:p>
                  </a:txBody>
                  <a:tcPr/>
                </a:tc>
                <a:tc>
                  <a:txBody>
                    <a:bodyPr/>
                    <a:lstStyle/>
                    <a:p>
                      <a:r>
                        <a:t>DOS 16-bit FAT for partitions larger than 32 MB</a:t>
                      </a:r>
                    </a:p>
                  </a:txBody>
                  <a:tcPr/>
                </a:tc>
              </a:tr>
              <a:tr h="190738">
                <a:tc>
                  <a:txBody>
                    <a:bodyPr/>
                    <a:lstStyle/>
                    <a:p>
                      <a:r>
                        <a:t>07</a:t>
                      </a:r>
                    </a:p>
                  </a:txBody>
                  <a:tcPr/>
                </a:tc>
                <a:tc>
                  <a:txBody>
                    <a:bodyPr/>
                    <a:lstStyle/>
                    <a:p>
                      <a:r>
                        <a:t>NTFS and exFAT</a:t>
                      </a:r>
                    </a:p>
                  </a:txBody>
                  <a:tcPr/>
                </a:tc>
              </a:tr>
              <a:tr h="190738">
                <a:tc>
                  <a:txBody>
                    <a:bodyPr/>
                    <a:lstStyle/>
                    <a:p>
                      <a:r>
                        <a:t>08</a:t>
                      </a:r>
                    </a:p>
                  </a:txBody>
                  <a:tcPr/>
                </a:tc>
                <a:tc>
                  <a:txBody>
                    <a:bodyPr/>
                    <a:lstStyle/>
                    <a:p>
                      <a:r>
                        <a:t>AIX bootable partition</a:t>
                      </a:r>
                    </a:p>
                  </a:txBody>
                  <a:tcPr/>
                </a:tc>
              </a:tr>
              <a:tr h="190738">
                <a:tc>
                  <a:txBody>
                    <a:bodyPr/>
                    <a:lstStyle/>
                    <a:p>
                      <a:r>
                        <a:t>09</a:t>
                      </a:r>
                    </a:p>
                  </a:txBody>
                  <a:tcPr/>
                </a:tc>
                <a:tc>
                  <a:txBody>
                    <a:bodyPr/>
                    <a:lstStyle/>
                    <a:p>
                      <a:r>
                        <a:t>AIX data partition</a:t>
                      </a:r>
                    </a:p>
                  </a:txBody>
                  <a:tcPr/>
                </a:tc>
              </a:tr>
              <a:tr h="190738">
                <a:tc>
                  <a:txBody>
                    <a:bodyPr/>
                    <a:lstStyle/>
                    <a:p>
                      <a:r>
                        <a:t>0B</a:t>
                      </a:r>
                    </a:p>
                  </a:txBody>
                  <a:tcPr/>
                </a:tc>
                <a:tc>
                  <a:txBody>
                    <a:bodyPr/>
                    <a:lstStyle/>
                    <a:p>
                      <a:r>
                        <a:t>DOS 32-bit FAT</a:t>
                      </a:r>
                    </a:p>
                  </a:txBody>
                  <a:tcPr/>
                </a:tc>
              </a:tr>
              <a:tr h="190738">
                <a:tc>
                  <a:txBody>
                    <a:bodyPr/>
                    <a:lstStyle/>
                    <a:p>
                      <a:r>
                        <a:t>0C</a:t>
                      </a:r>
                    </a:p>
                  </a:txBody>
                  <a:tcPr/>
                </a:tc>
                <a:tc>
                  <a:txBody>
                    <a:bodyPr/>
                    <a:lstStyle/>
                    <a:p>
                      <a:r>
                        <a:t>DOS 32-bit FAT for interrupt 13 support</a:t>
                      </a:r>
                    </a:p>
                  </a:txBody>
                  <a:tcPr/>
                </a:tc>
              </a:tr>
              <a:tr h="190738">
                <a:tc>
                  <a:txBody>
                    <a:bodyPr/>
                    <a:lstStyle/>
                    <a:p>
                      <a:r>
                        <a:t>0F</a:t>
                      </a:r>
                    </a:p>
                  </a:txBody>
                  <a:tcPr/>
                </a:tc>
                <a:tc>
                  <a:txBody>
                    <a:bodyPr/>
                    <a:lstStyle/>
                    <a:p>
                      <a:r>
                        <a:t>Extended Partition with Logical Block Address (LBA)</a:t>
                      </a:r>
                    </a:p>
                  </a:txBody>
                  <a:tcPr/>
                </a:tc>
              </a:tr>
              <a:tr h="190738">
                <a:tc>
                  <a:txBody>
                    <a:bodyPr/>
                    <a:lstStyle/>
                    <a:p>
                      <a:r>
                        <a:t>17</a:t>
                      </a:r>
                    </a:p>
                  </a:txBody>
                  <a:tcPr/>
                </a:tc>
                <a:tc>
                  <a:txBody>
                    <a:bodyPr/>
                    <a:lstStyle/>
                    <a:p>
                      <a:r>
                        <a:t>Hidden NTFS partition (XP and earlier)</a:t>
                      </a:r>
                    </a:p>
                  </a:txBody>
                  <a:tcPr/>
                </a:tc>
              </a:tr>
              <a:tr h="190738">
                <a:tc>
                  <a:txBody>
                    <a:bodyPr/>
                    <a:lstStyle/>
                    <a:p>
                      <a:r>
                        <a:t>1B</a:t>
                      </a:r>
                    </a:p>
                  </a:txBody>
                  <a:tcPr/>
                </a:tc>
                <a:tc>
                  <a:txBody>
                    <a:bodyPr/>
                    <a:lstStyle/>
                    <a:p>
                      <a:r>
                        <a:t>Hidden FAT32 partition</a:t>
                      </a:r>
                    </a:p>
                  </a:txBody>
                  <a:tcPr/>
                </a:tc>
              </a:tr>
              <a:tr h="190738">
                <a:tc>
                  <a:txBody>
                    <a:bodyPr/>
                    <a:lstStyle/>
                    <a:p>
                      <a:r>
                        <a:t>1E</a:t>
                      </a:r>
                    </a:p>
                  </a:txBody>
                  <a:tcPr/>
                </a:tc>
                <a:tc>
                  <a:txBody>
                    <a:bodyPr/>
                    <a:lstStyle/>
                    <a:p>
                      <a:r>
                        <a:t>Hidden VFAT partition</a:t>
                      </a:r>
                    </a:p>
                  </a:txBody>
                  <a:tcPr/>
                </a:tc>
              </a:tr>
              <a:tr h="190738">
                <a:tc>
                  <a:txBody>
                    <a:bodyPr/>
                    <a:lstStyle/>
                    <a:p>
                      <a:r>
                        <a:t>3C</a:t>
                      </a:r>
                    </a:p>
                  </a:txBody>
                  <a:tcPr/>
                </a:tc>
                <a:tc>
                  <a:txBody>
                    <a:bodyPr/>
                    <a:lstStyle/>
                    <a:p>
                      <a:r>
                        <a:t>Partition Magic recovery partition</a:t>
                      </a:r>
                    </a:p>
                  </a:txBody>
                  <a:tcPr/>
                </a:tc>
              </a:tr>
              <a:tr h="190738">
                <a:tc>
                  <a:txBody>
                    <a:bodyPr/>
                    <a:lstStyle/>
                    <a:p>
                      <a:r>
                        <a:t>66–69</a:t>
                      </a:r>
                    </a:p>
                  </a:txBody>
                  <a:tcPr/>
                </a:tc>
                <a:tc>
                  <a:txBody>
                    <a:bodyPr/>
                    <a:lstStyle/>
                    <a:p>
                      <a:r>
                        <a:t>Novell partitions</a:t>
                      </a:r>
                    </a:p>
                  </a:txBody>
                  <a:tcPr/>
                </a:tc>
              </a:tr>
              <a:tr h="190738">
                <a:tc>
                  <a:txBody>
                    <a:bodyPr/>
                    <a:lstStyle/>
                    <a:p>
                      <a:r>
                        <a:t>81</a:t>
                      </a:r>
                    </a:p>
                  </a:txBody>
                  <a:tcPr/>
                </a:tc>
                <a:tc>
                  <a:txBody>
                    <a:bodyPr/>
                    <a:lstStyle/>
                    <a:p>
                      <a:r>
                        <a:t>Linux</a:t>
                      </a:r>
                    </a:p>
                  </a:txBody>
                  <a:tcPr/>
                </a:tc>
              </a:tr>
              <a:tr h="190738">
                <a:tc>
                  <a:txBody>
                    <a:bodyPr/>
                    <a:lstStyle/>
                    <a:p>
                      <a:r>
                        <a:t>82</a:t>
                      </a:r>
                    </a:p>
                  </a:txBody>
                  <a:tcPr/>
                </a:tc>
                <a:tc>
                  <a:txBody>
                    <a:bodyPr/>
                    <a:lstStyle/>
                    <a:p>
                      <a:r>
                        <a:t>Linux swap partition (can also be associated with Solaris partitions)</a:t>
                      </a:r>
                    </a:p>
                  </a:txBody>
                  <a:tcPr/>
                </a:tc>
              </a:tr>
              <a:tr h="190738">
                <a:tc>
                  <a:txBody>
                    <a:bodyPr/>
                    <a:lstStyle/>
                    <a:p>
                      <a:r>
                        <a:t>83</a:t>
                      </a:r>
                    </a:p>
                  </a:txBody>
                  <a:tcPr/>
                </a:tc>
                <a:tc>
                  <a:txBody>
                    <a:bodyPr/>
                    <a:lstStyle/>
                    <a:p>
                      <a:r>
                        <a:t>Linux native file systems (Ext2, Ext3, Ext4, Reiser, Xiafs)</a:t>
                      </a:r>
                    </a:p>
                  </a:txBody>
                  <a:tcPr/>
                </a:tc>
              </a:tr>
              <a:tr h="190738">
                <a:tc>
                  <a:txBody>
                    <a:bodyPr/>
                    <a:lstStyle/>
                    <a:p>
                      <a:r>
                        <a:t>86</a:t>
                      </a:r>
                    </a:p>
                  </a:txBody>
                  <a:tcPr/>
                </a:tc>
                <a:tc>
                  <a:txBody>
                    <a:bodyPr/>
                    <a:lstStyle/>
                    <a:p>
                      <a:r>
                        <a:t>FAT16 volume/stripe set (Windows NT)</a:t>
                      </a:r>
                    </a:p>
                  </a:txBody>
                  <a:tcPr/>
                </a:tc>
              </a:tr>
              <a:tr h="190738">
                <a:tc>
                  <a:txBody>
                    <a:bodyPr/>
                    <a:lstStyle/>
                    <a:p>
                      <a:r>
                        <a:t>87</a:t>
                      </a:r>
                    </a:p>
                  </a:txBody>
                  <a:tcPr/>
                </a:tc>
                <a:tc>
                  <a:txBody>
                    <a:bodyPr/>
                    <a:lstStyle/>
                    <a:p>
                      <a:r>
                        <a:t>High Performance File System (HPFS)</a:t>
                      </a:r>
                    </a:p>
                  </a:txBody>
                  <a:tcPr/>
                </a:tc>
              </a:tr>
              <a:tr h="190738">
                <a:tc>
                  <a:txBody>
                    <a:bodyPr/>
                    <a:lstStyle/>
                    <a:p>
                      <a:r>
                        <a:t>A5</a:t>
                      </a:r>
                    </a:p>
                  </a:txBody>
                  <a:tcPr/>
                </a:tc>
                <a:tc>
                  <a:txBody>
                    <a:bodyPr/>
                    <a:lstStyle/>
                    <a:p>
                      <a:r>
                        <a:t>FreeBSD and BSD/386</a:t>
                      </a:r>
                    </a:p>
                  </a:txBody>
                  <a:tcPr/>
                </a:tc>
              </a:tr>
              <a:tr h="190738">
                <a:tc>
                  <a:txBody>
                    <a:bodyPr/>
                    <a:lstStyle/>
                    <a:p>
                      <a:r>
                        <a:t>A6</a:t>
                      </a:r>
                    </a:p>
                  </a:txBody>
                  <a:tcPr/>
                </a:tc>
                <a:tc>
                  <a:txBody>
                    <a:bodyPr/>
                    <a:lstStyle/>
                    <a:p>
                      <a:r>
                        <a:t>OpenBSD</a:t>
                      </a:r>
                    </a:p>
                  </a:txBody>
                  <a:tcPr/>
                </a:tc>
              </a:tr>
              <a:tr h="190738">
                <a:tc>
                  <a:txBody>
                    <a:bodyPr/>
                    <a:lstStyle/>
                    <a:p>
                      <a:r>
                        <a:t>A9</a:t>
                      </a:r>
                    </a:p>
                  </a:txBody>
                  <a:tcPr/>
                </a:tc>
                <a:tc>
                  <a:txBody>
                    <a:bodyPr/>
                    <a:lstStyle/>
                    <a:p>
                      <a:r>
                        <a:t>NetBSD</a:t>
                      </a:r>
                    </a:p>
                  </a:txBody>
                  <a:tcPr/>
                </a:tc>
              </a:tr>
              <a:tr h="190738">
                <a:tc>
                  <a:txBody>
                    <a:bodyPr/>
                    <a:lstStyle/>
                    <a:p>
                      <a:r>
                        <a:t>C7</a:t>
                      </a:r>
                    </a:p>
                  </a:txBody>
                  <a:tcPr/>
                </a:tc>
                <a:tc>
                  <a:txBody>
                    <a:bodyPr/>
                    <a:lstStyle/>
                    <a:p>
                      <a:r>
                        <a:t>Typical of a corrupted NTFS volume/stripe set</a:t>
                      </a:r>
                    </a:p>
                  </a:txBody>
                  <a:tcPr/>
                </a:tc>
              </a:tr>
              <a:tr h="190753">
                <a:tc>
                  <a:txBody>
                    <a:bodyPr/>
                    <a:lstStyle/>
                    <a:p>
                      <a:r>
                        <a:t>EB</a:t>
                      </a:r>
                    </a:p>
                  </a:txBody>
                  <a:tcPr/>
                </a:tc>
                <a:tc>
                  <a:txBody>
                    <a:bodyPr/>
                    <a:lstStyle/>
                    <a:p>
                      <a:r>
                        <a:t>BeOS</a:t>
                      </a:r>
                    </a:p>
                  </a:txBody>
                  <a:tcPr/>
                </a:tc>
              </a:tr>
            </a:tbl>
          </a:graphicData>
        </a:graphic>
      </p:graphicFrame>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Exploring Microsoft File Structures</a:t>
            </a:r>
          </a:p>
        </p:txBody>
      </p:sp>
      <p:sp>
        <p:nvSpPr>
          <p:cNvPr id="3" name="Subtitle 2"/>
          <p:cNvSpPr>
            <a:spLocks noGrp="1"/>
          </p:cNvSpPr>
          <p:nvPr>
            <p:ph type="subTitle" idx="1"/>
          </p:nvPr>
        </p:nvSpPr>
        <p:spPr/>
        <p:txBody>
          <a:bodyPr/>
          <a:lstStyle/>
          <a:p>
            <a:r>
              <a:t>Disk Partitions</a:t>
            </a:r>
          </a:p>
        </p:txBody>
      </p:sp>
      <p:graphicFrame>
        <p:nvGraphicFramePr>
          <p:cNvPr id="5" name="Table 4"/>
          <p:cNvGraphicFramePr>
            <a:graphicFrameLocks noGrp="1"/>
          </p:cNvGraphicFramePr>
          <p:nvPr/>
        </p:nvGraphicFramePr>
        <p:xfrm>
          <a:off x="555624" y="1357460"/>
          <a:ext cx="11124185" cy="4959203"/>
        </p:xfrm>
        <a:graphic>
          <a:graphicData uri="http://schemas.openxmlformats.org/drawingml/2006/table">
            <a:tbl>
              <a:tblPr firstRow="1" bandRow="1">
                <a:tableStyleId>{5C22544A-7EE6-4342-B048-85BDC9FD1C3A}</a:tableStyleId>
              </a:tblPr>
              <a:tblGrid>
                <a:gridCol w="5562092"/>
                <a:gridCol w="5562093"/>
              </a:tblGrid>
              <a:tr h="190738">
                <a:tc>
                  <a:txBody>
                    <a:bodyPr/>
                    <a:lstStyle/>
                    <a:p>
                      <a:pPr>
                        <a:defRPr b="1"/>
                      </a:pPr>
                      <a:r>
                        <a:t>Hex Code</a:t>
                      </a:r>
                    </a:p>
                  </a:txBody>
                  <a:tcPr/>
                </a:tc>
                <a:tc>
                  <a:txBody>
                    <a:bodyPr/>
                    <a:lstStyle/>
                    <a:p>
                      <a:pPr>
                        <a:defRPr b="1"/>
                      </a:pPr>
                      <a:r>
                        <a:t>File System</a:t>
                      </a:r>
                    </a:p>
                  </a:txBody>
                  <a:tcPr/>
                </a:tc>
              </a:tr>
              <a:tr h="190738">
                <a:tc>
                  <a:txBody>
                    <a:bodyPr/>
                    <a:lstStyle/>
                    <a:p>
                      <a:r>
                        <a:t>01</a:t>
                      </a:r>
                    </a:p>
                  </a:txBody>
                  <a:tcPr/>
                </a:tc>
                <a:tc>
                  <a:txBody>
                    <a:bodyPr/>
                    <a:lstStyle/>
                    <a:p>
                      <a:r>
                        <a:t>DOS 12-bit FAT (floppy disks)</a:t>
                      </a:r>
                    </a:p>
                  </a:txBody>
                  <a:tcPr/>
                </a:tc>
              </a:tr>
              <a:tr h="190738">
                <a:tc>
                  <a:txBody>
                    <a:bodyPr/>
                    <a:lstStyle/>
                    <a:p>
                      <a:r>
                        <a:t>04</a:t>
                      </a:r>
                    </a:p>
                  </a:txBody>
                  <a:tcPr/>
                </a:tc>
                <a:tc>
                  <a:txBody>
                    <a:bodyPr/>
                    <a:lstStyle/>
                    <a:p>
                      <a:r>
                        <a:t>DOS 16-bit FAT for partitions smaller than 32 MB</a:t>
                      </a:r>
                    </a:p>
                  </a:txBody>
                  <a:tcPr/>
                </a:tc>
              </a:tr>
              <a:tr h="190738">
                <a:tc>
                  <a:txBody>
                    <a:bodyPr/>
                    <a:lstStyle/>
                    <a:p>
                      <a:r>
                        <a:t>05</a:t>
                      </a:r>
                    </a:p>
                  </a:txBody>
                  <a:tcPr/>
                </a:tc>
                <a:tc>
                  <a:txBody>
                    <a:bodyPr/>
                    <a:lstStyle/>
                    <a:p>
                      <a:r>
                        <a:t>Extended partition</a:t>
                      </a:r>
                    </a:p>
                  </a:txBody>
                  <a:tcPr/>
                </a:tc>
              </a:tr>
              <a:tr h="190738">
                <a:tc>
                  <a:txBody>
                    <a:bodyPr/>
                    <a:lstStyle/>
                    <a:p>
                      <a:r>
                        <a:t>06</a:t>
                      </a:r>
                    </a:p>
                  </a:txBody>
                  <a:tcPr/>
                </a:tc>
                <a:tc>
                  <a:txBody>
                    <a:bodyPr/>
                    <a:lstStyle/>
                    <a:p>
                      <a:r>
                        <a:t>DOS 16-bit FAT for partitions larger than 32 MB</a:t>
                      </a:r>
                    </a:p>
                  </a:txBody>
                  <a:tcPr/>
                </a:tc>
              </a:tr>
              <a:tr h="190738">
                <a:tc>
                  <a:txBody>
                    <a:bodyPr/>
                    <a:lstStyle/>
                    <a:p>
                      <a:r>
                        <a:t>07</a:t>
                      </a:r>
                    </a:p>
                  </a:txBody>
                  <a:tcPr/>
                </a:tc>
                <a:tc>
                  <a:txBody>
                    <a:bodyPr/>
                    <a:lstStyle/>
                    <a:p>
                      <a:r>
                        <a:t>NTFS and exFAT</a:t>
                      </a:r>
                    </a:p>
                  </a:txBody>
                  <a:tcPr/>
                </a:tc>
              </a:tr>
              <a:tr h="190738">
                <a:tc>
                  <a:txBody>
                    <a:bodyPr/>
                    <a:lstStyle/>
                    <a:p>
                      <a:r>
                        <a:t>08</a:t>
                      </a:r>
                    </a:p>
                  </a:txBody>
                  <a:tcPr/>
                </a:tc>
                <a:tc>
                  <a:txBody>
                    <a:bodyPr/>
                    <a:lstStyle/>
                    <a:p>
                      <a:r>
                        <a:t>AIX bootable partition</a:t>
                      </a:r>
                    </a:p>
                  </a:txBody>
                  <a:tcPr/>
                </a:tc>
              </a:tr>
              <a:tr h="190738">
                <a:tc>
                  <a:txBody>
                    <a:bodyPr/>
                    <a:lstStyle/>
                    <a:p>
                      <a:r>
                        <a:t>09</a:t>
                      </a:r>
                    </a:p>
                  </a:txBody>
                  <a:tcPr/>
                </a:tc>
                <a:tc>
                  <a:txBody>
                    <a:bodyPr/>
                    <a:lstStyle/>
                    <a:p>
                      <a:r>
                        <a:t>AIX data partition</a:t>
                      </a:r>
                    </a:p>
                  </a:txBody>
                  <a:tcPr/>
                </a:tc>
              </a:tr>
              <a:tr h="190738">
                <a:tc>
                  <a:txBody>
                    <a:bodyPr/>
                    <a:lstStyle/>
                    <a:p>
                      <a:r>
                        <a:t>0B</a:t>
                      </a:r>
                    </a:p>
                  </a:txBody>
                  <a:tcPr/>
                </a:tc>
                <a:tc>
                  <a:txBody>
                    <a:bodyPr/>
                    <a:lstStyle/>
                    <a:p>
                      <a:r>
                        <a:t>DOS 32-bit FAT</a:t>
                      </a:r>
                    </a:p>
                  </a:txBody>
                  <a:tcPr/>
                </a:tc>
              </a:tr>
              <a:tr h="190738">
                <a:tc>
                  <a:txBody>
                    <a:bodyPr/>
                    <a:lstStyle/>
                    <a:p>
                      <a:r>
                        <a:t>0C</a:t>
                      </a:r>
                    </a:p>
                  </a:txBody>
                  <a:tcPr/>
                </a:tc>
                <a:tc>
                  <a:txBody>
                    <a:bodyPr/>
                    <a:lstStyle/>
                    <a:p>
                      <a:r>
                        <a:t>DOS 32-bit FAT for interrupt 13 support</a:t>
                      </a:r>
                    </a:p>
                  </a:txBody>
                  <a:tcPr/>
                </a:tc>
              </a:tr>
              <a:tr h="190738">
                <a:tc>
                  <a:txBody>
                    <a:bodyPr/>
                    <a:lstStyle/>
                    <a:p>
                      <a:r>
                        <a:t>0F</a:t>
                      </a:r>
                    </a:p>
                  </a:txBody>
                  <a:tcPr/>
                </a:tc>
                <a:tc>
                  <a:txBody>
                    <a:bodyPr/>
                    <a:lstStyle/>
                    <a:p>
                      <a:r>
                        <a:t>Extended Partition with Logical Block Address (LBA)</a:t>
                      </a:r>
                    </a:p>
                  </a:txBody>
                  <a:tcPr/>
                </a:tc>
              </a:tr>
              <a:tr h="190738">
                <a:tc>
                  <a:txBody>
                    <a:bodyPr/>
                    <a:lstStyle/>
                    <a:p>
                      <a:r>
                        <a:t>17</a:t>
                      </a:r>
                    </a:p>
                  </a:txBody>
                  <a:tcPr/>
                </a:tc>
                <a:tc>
                  <a:txBody>
                    <a:bodyPr/>
                    <a:lstStyle/>
                    <a:p>
                      <a:r>
                        <a:t>Hidden NTFS partition (XP and earlier)</a:t>
                      </a:r>
                    </a:p>
                  </a:txBody>
                  <a:tcPr/>
                </a:tc>
              </a:tr>
              <a:tr h="190738">
                <a:tc>
                  <a:txBody>
                    <a:bodyPr/>
                    <a:lstStyle/>
                    <a:p>
                      <a:r>
                        <a:t>1B</a:t>
                      </a:r>
                    </a:p>
                  </a:txBody>
                  <a:tcPr/>
                </a:tc>
                <a:tc>
                  <a:txBody>
                    <a:bodyPr/>
                    <a:lstStyle/>
                    <a:p>
                      <a:r>
                        <a:t>Hidden FAT32 partition</a:t>
                      </a:r>
                    </a:p>
                  </a:txBody>
                  <a:tcPr/>
                </a:tc>
              </a:tr>
              <a:tr h="190738">
                <a:tc>
                  <a:txBody>
                    <a:bodyPr/>
                    <a:lstStyle/>
                    <a:p>
                      <a:r>
                        <a:t>1E</a:t>
                      </a:r>
                    </a:p>
                  </a:txBody>
                  <a:tcPr/>
                </a:tc>
                <a:tc>
                  <a:txBody>
                    <a:bodyPr/>
                    <a:lstStyle/>
                    <a:p>
                      <a:r>
                        <a:t>Hidden VFAT partition</a:t>
                      </a:r>
                    </a:p>
                  </a:txBody>
                  <a:tcPr/>
                </a:tc>
              </a:tr>
              <a:tr h="190738">
                <a:tc>
                  <a:txBody>
                    <a:bodyPr/>
                    <a:lstStyle/>
                    <a:p>
                      <a:r>
                        <a:t>3C</a:t>
                      </a:r>
                    </a:p>
                  </a:txBody>
                  <a:tcPr/>
                </a:tc>
                <a:tc>
                  <a:txBody>
                    <a:bodyPr/>
                    <a:lstStyle/>
                    <a:p>
                      <a:r>
                        <a:t>Partition Magic recovery partition</a:t>
                      </a:r>
                    </a:p>
                  </a:txBody>
                  <a:tcPr/>
                </a:tc>
              </a:tr>
              <a:tr h="190738">
                <a:tc>
                  <a:txBody>
                    <a:bodyPr/>
                    <a:lstStyle/>
                    <a:p>
                      <a:r>
                        <a:t>66–69</a:t>
                      </a:r>
                    </a:p>
                  </a:txBody>
                  <a:tcPr/>
                </a:tc>
                <a:tc>
                  <a:txBody>
                    <a:bodyPr/>
                    <a:lstStyle/>
                    <a:p>
                      <a:r>
                        <a:t>Novell partitions</a:t>
                      </a:r>
                    </a:p>
                  </a:txBody>
                  <a:tcPr/>
                </a:tc>
              </a:tr>
              <a:tr h="190738">
                <a:tc>
                  <a:txBody>
                    <a:bodyPr/>
                    <a:lstStyle/>
                    <a:p>
                      <a:r>
                        <a:t>81</a:t>
                      </a:r>
                    </a:p>
                  </a:txBody>
                  <a:tcPr/>
                </a:tc>
                <a:tc>
                  <a:txBody>
                    <a:bodyPr/>
                    <a:lstStyle/>
                    <a:p>
                      <a:r>
                        <a:t>Linux</a:t>
                      </a:r>
                    </a:p>
                  </a:txBody>
                  <a:tcPr/>
                </a:tc>
              </a:tr>
              <a:tr h="190738">
                <a:tc>
                  <a:txBody>
                    <a:bodyPr/>
                    <a:lstStyle/>
                    <a:p>
                      <a:r>
                        <a:t>82</a:t>
                      </a:r>
                    </a:p>
                  </a:txBody>
                  <a:tcPr/>
                </a:tc>
                <a:tc>
                  <a:txBody>
                    <a:bodyPr/>
                    <a:lstStyle/>
                    <a:p>
                      <a:r>
                        <a:t>Linux swap partition (can also be associated with Solaris partitions)</a:t>
                      </a:r>
                    </a:p>
                  </a:txBody>
                  <a:tcPr/>
                </a:tc>
              </a:tr>
              <a:tr h="190738">
                <a:tc>
                  <a:txBody>
                    <a:bodyPr/>
                    <a:lstStyle/>
                    <a:p>
                      <a:r>
                        <a:t>83</a:t>
                      </a:r>
                    </a:p>
                  </a:txBody>
                  <a:tcPr/>
                </a:tc>
                <a:tc>
                  <a:txBody>
                    <a:bodyPr/>
                    <a:lstStyle/>
                    <a:p>
                      <a:r>
                        <a:t>Linux native file systems (Ext2, Ext3, Ext4, Reiser, Xiafs)</a:t>
                      </a:r>
                    </a:p>
                  </a:txBody>
                  <a:tcPr/>
                </a:tc>
              </a:tr>
              <a:tr h="190738">
                <a:tc>
                  <a:txBody>
                    <a:bodyPr/>
                    <a:lstStyle/>
                    <a:p>
                      <a:r>
                        <a:t>86</a:t>
                      </a:r>
                    </a:p>
                  </a:txBody>
                  <a:tcPr/>
                </a:tc>
                <a:tc>
                  <a:txBody>
                    <a:bodyPr/>
                    <a:lstStyle/>
                    <a:p>
                      <a:r>
                        <a:t>FAT16 volume/stripe set (Windows NT)</a:t>
                      </a:r>
                    </a:p>
                  </a:txBody>
                  <a:tcPr/>
                </a:tc>
              </a:tr>
              <a:tr h="190738">
                <a:tc>
                  <a:txBody>
                    <a:bodyPr/>
                    <a:lstStyle/>
                    <a:p>
                      <a:r>
                        <a:t>87</a:t>
                      </a:r>
                    </a:p>
                  </a:txBody>
                  <a:tcPr/>
                </a:tc>
                <a:tc>
                  <a:txBody>
                    <a:bodyPr/>
                    <a:lstStyle/>
                    <a:p>
                      <a:r>
                        <a:t>High Performance File System (HPFS)</a:t>
                      </a:r>
                    </a:p>
                  </a:txBody>
                  <a:tcPr/>
                </a:tc>
              </a:tr>
              <a:tr h="190738">
                <a:tc>
                  <a:txBody>
                    <a:bodyPr/>
                    <a:lstStyle/>
                    <a:p>
                      <a:r>
                        <a:t>A5</a:t>
                      </a:r>
                    </a:p>
                  </a:txBody>
                  <a:tcPr/>
                </a:tc>
                <a:tc>
                  <a:txBody>
                    <a:bodyPr/>
                    <a:lstStyle/>
                    <a:p>
                      <a:r>
                        <a:t>FreeBSD and BSD/386</a:t>
                      </a:r>
                    </a:p>
                  </a:txBody>
                  <a:tcPr/>
                </a:tc>
              </a:tr>
              <a:tr h="190738">
                <a:tc>
                  <a:txBody>
                    <a:bodyPr/>
                    <a:lstStyle/>
                    <a:p>
                      <a:r>
                        <a:t>A6</a:t>
                      </a:r>
                    </a:p>
                  </a:txBody>
                  <a:tcPr/>
                </a:tc>
                <a:tc>
                  <a:txBody>
                    <a:bodyPr/>
                    <a:lstStyle/>
                    <a:p>
                      <a:r>
                        <a:t>OpenBSD</a:t>
                      </a:r>
                    </a:p>
                  </a:txBody>
                  <a:tcPr/>
                </a:tc>
              </a:tr>
              <a:tr h="190738">
                <a:tc>
                  <a:txBody>
                    <a:bodyPr/>
                    <a:lstStyle/>
                    <a:p>
                      <a:r>
                        <a:t>A9</a:t>
                      </a:r>
                    </a:p>
                  </a:txBody>
                  <a:tcPr/>
                </a:tc>
                <a:tc>
                  <a:txBody>
                    <a:bodyPr/>
                    <a:lstStyle/>
                    <a:p>
                      <a:r>
                        <a:t>NetBSD</a:t>
                      </a:r>
                    </a:p>
                  </a:txBody>
                  <a:tcPr/>
                </a:tc>
              </a:tr>
              <a:tr h="190738">
                <a:tc>
                  <a:txBody>
                    <a:bodyPr/>
                    <a:lstStyle/>
                    <a:p>
                      <a:r>
                        <a:t>C7</a:t>
                      </a:r>
                    </a:p>
                  </a:txBody>
                  <a:tcPr/>
                </a:tc>
                <a:tc>
                  <a:txBody>
                    <a:bodyPr/>
                    <a:lstStyle/>
                    <a:p>
                      <a:r>
                        <a:t>Typical of a corrupted NTFS volume/stripe set</a:t>
                      </a:r>
                    </a:p>
                  </a:txBody>
                  <a:tcPr/>
                </a:tc>
              </a:tr>
              <a:tr h="190753">
                <a:tc>
                  <a:txBody>
                    <a:bodyPr/>
                    <a:lstStyle/>
                    <a:p>
                      <a:r>
                        <a:t>EB</a:t>
                      </a:r>
                    </a:p>
                  </a:txBody>
                  <a:tcPr/>
                </a:tc>
                <a:tc>
                  <a:txBody>
                    <a:bodyPr/>
                    <a:lstStyle/>
                    <a:p>
                      <a:r>
                        <a:t>BeOS</a:t>
                      </a:r>
                    </a:p>
                  </a:txBody>
                  <a:tcPr/>
                </a:tc>
              </a:tr>
            </a:tbl>
          </a:graphicData>
        </a:graphic>
      </p:graphicFrame>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Exploring Microsoft File Structures</a:t>
            </a:r>
          </a:p>
        </p:txBody>
      </p:sp>
      <p:sp>
        <p:nvSpPr>
          <p:cNvPr id="3" name="Subtitle 2"/>
          <p:cNvSpPr>
            <a:spLocks noGrp="1"/>
          </p:cNvSpPr>
          <p:nvPr>
            <p:ph type="subTitle" idx="1"/>
          </p:nvPr>
        </p:nvSpPr>
        <p:spPr/>
        <p:txBody>
          <a:bodyPr/>
          <a:lstStyle/>
          <a:p>
            <a:r>
              <a:t>Disk Partitions</a:t>
            </a:r>
          </a:p>
        </p:txBody>
      </p:sp>
      <p:graphicFrame>
        <p:nvGraphicFramePr>
          <p:cNvPr id="5" name="Table 4"/>
          <p:cNvGraphicFramePr>
            <a:graphicFrameLocks noGrp="1"/>
          </p:cNvGraphicFramePr>
          <p:nvPr/>
        </p:nvGraphicFramePr>
        <p:xfrm>
          <a:off x="555624" y="1357460"/>
          <a:ext cx="11124185" cy="4959203"/>
        </p:xfrm>
        <a:graphic>
          <a:graphicData uri="http://schemas.openxmlformats.org/drawingml/2006/table">
            <a:tbl>
              <a:tblPr firstRow="1" bandRow="1">
                <a:tableStyleId>{5C22544A-7EE6-4342-B048-85BDC9FD1C3A}</a:tableStyleId>
              </a:tblPr>
              <a:tblGrid>
                <a:gridCol w="5562092"/>
                <a:gridCol w="5562093"/>
              </a:tblGrid>
              <a:tr h="190738">
                <a:tc>
                  <a:txBody>
                    <a:bodyPr/>
                    <a:lstStyle/>
                    <a:p>
                      <a:pPr>
                        <a:defRPr b="1"/>
                      </a:pPr>
                      <a:r>
                        <a:t>Hexadecimal Code</a:t>
                      </a:r>
                    </a:p>
                  </a:txBody>
                  <a:tcPr/>
                </a:tc>
                <a:tc>
                  <a:txBody>
                    <a:bodyPr/>
                    <a:lstStyle/>
                    <a:p>
                      <a:pPr>
                        <a:defRPr b="1"/>
                      </a:pPr>
                      <a:r>
                        <a:t>File System</a:t>
                      </a:r>
                    </a:p>
                  </a:txBody>
                  <a:tcPr/>
                </a:tc>
              </a:tr>
              <a:tr h="190738">
                <a:tc>
                  <a:txBody>
                    <a:bodyPr/>
                    <a:lstStyle/>
                    <a:p>
                      <a:r>
                        <a:t>01</a:t>
                      </a:r>
                    </a:p>
                  </a:txBody>
                  <a:tcPr/>
                </a:tc>
                <a:tc>
                  <a:txBody>
                    <a:bodyPr/>
                    <a:lstStyle/>
                    <a:p>
                      <a:r>
                        <a:t>DOS 12-bit FAT (floppy disks)</a:t>
                      </a:r>
                    </a:p>
                  </a:txBody>
                  <a:tcPr/>
                </a:tc>
              </a:tr>
              <a:tr h="190738">
                <a:tc>
                  <a:txBody>
                    <a:bodyPr/>
                    <a:lstStyle/>
                    <a:p>
                      <a:r>
                        <a:t>04</a:t>
                      </a:r>
                    </a:p>
                  </a:txBody>
                  <a:tcPr/>
                </a:tc>
                <a:tc>
                  <a:txBody>
                    <a:bodyPr/>
                    <a:lstStyle/>
                    <a:p>
                      <a:r>
                        <a:t>DOS 16-bit FAT for partitions smaller than 32 MB</a:t>
                      </a:r>
                    </a:p>
                  </a:txBody>
                  <a:tcPr/>
                </a:tc>
              </a:tr>
              <a:tr h="190738">
                <a:tc>
                  <a:txBody>
                    <a:bodyPr/>
                    <a:lstStyle/>
                    <a:p>
                      <a:r>
                        <a:t>05</a:t>
                      </a:r>
                    </a:p>
                  </a:txBody>
                  <a:tcPr/>
                </a:tc>
                <a:tc>
                  <a:txBody>
                    <a:bodyPr/>
                    <a:lstStyle/>
                    <a:p>
                      <a:r>
                        <a:t>Extended partition</a:t>
                      </a:r>
                    </a:p>
                  </a:txBody>
                  <a:tcPr/>
                </a:tc>
              </a:tr>
              <a:tr h="190738">
                <a:tc>
                  <a:txBody>
                    <a:bodyPr/>
                    <a:lstStyle/>
                    <a:p>
                      <a:r>
                        <a:t>06</a:t>
                      </a:r>
                    </a:p>
                  </a:txBody>
                  <a:tcPr/>
                </a:tc>
                <a:tc>
                  <a:txBody>
                    <a:bodyPr/>
                    <a:lstStyle/>
                    <a:p>
                      <a:r>
                        <a:t>DOS 16-bit FAT for partitions larger than 32 MB</a:t>
                      </a:r>
                    </a:p>
                  </a:txBody>
                  <a:tcPr/>
                </a:tc>
              </a:tr>
              <a:tr h="190738">
                <a:tc>
                  <a:txBody>
                    <a:bodyPr/>
                    <a:lstStyle/>
                    <a:p>
                      <a:r>
                        <a:t>07</a:t>
                      </a:r>
                    </a:p>
                  </a:txBody>
                  <a:tcPr/>
                </a:tc>
                <a:tc>
                  <a:txBody>
                    <a:bodyPr/>
                    <a:lstStyle/>
                    <a:p>
                      <a:r>
                        <a:t>NTFS and exFAT</a:t>
                      </a:r>
                    </a:p>
                  </a:txBody>
                  <a:tcPr/>
                </a:tc>
              </a:tr>
              <a:tr h="190738">
                <a:tc>
                  <a:txBody>
                    <a:bodyPr/>
                    <a:lstStyle/>
                    <a:p>
                      <a:r>
                        <a:t>08</a:t>
                      </a:r>
                    </a:p>
                  </a:txBody>
                  <a:tcPr/>
                </a:tc>
                <a:tc>
                  <a:txBody>
                    <a:bodyPr/>
                    <a:lstStyle/>
                    <a:p>
                      <a:r>
                        <a:t>AIX bootable partition</a:t>
                      </a:r>
                    </a:p>
                  </a:txBody>
                  <a:tcPr/>
                </a:tc>
              </a:tr>
              <a:tr h="190738">
                <a:tc>
                  <a:txBody>
                    <a:bodyPr/>
                    <a:lstStyle/>
                    <a:p>
                      <a:r>
                        <a:t>09</a:t>
                      </a:r>
                    </a:p>
                  </a:txBody>
                  <a:tcPr/>
                </a:tc>
                <a:tc>
                  <a:txBody>
                    <a:bodyPr/>
                    <a:lstStyle/>
                    <a:p>
                      <a:r>
                        <a:t>AIX data partition</a:t>
                      </a:r>
                    </a:p>
                  </a:txBody>
                  <a:tcPr/>
                </a:tc>
              </a:tr>
              <a:tr h="190738">
                <a:tc>
                  <a:txBody>
                    <a:bodyPr/>
                    <a:lstStyle/>
                    <a:p>
                      <a:r>
                        <a:t>0B</a:t>
                      </a:r>
                    </a:p>
                  </a:txBody>
                  <a:tcPr/>
                </a:tc>
                <a:tc>
                  <a:txBody>
                    <a:bodyPr/>
                    <a:lstStyle/>
                    <a:p>
                      <a:r>
                        <a:t>DOS 32-bit FAT</a:t>
                      </a:r>
                    </a:p>
                  </a:txBody>
                  <a:tcPr/>
                </a:tc>
              </a:tr>
              <a:tr h="190738">
                <a:tc>
                  <a:txBody>
                    <a:bodyPr/>
                    <a:lstStyle/>
                    <a:p>
                      <a:r>
                        <a:t>0C</a:t>
                      </a:r>
                    </a:p>
                  </a:txBody>
                  <a:tcPr/>
                </a:tc>
                <a:tc>
                  <a:txBody>
                    <a:bodyPr/>
                    <a:lstStyle/>
                    <a:p>
                      <a:r>
                        <a:t>DOS 3,2-bit FAT for interrupt 13 support</a:t>
                      </a:r>
                    </a:p>
                  </a:txBody>
                  <a:tcPr/>
                </a:tc>
              </a:tr>
              <a:tr h="190738">
                <a:tc>
                  <a:txBody>
                    <a:bodyPr/>
                    <a:lstStyle/>
                    <a:p>
                      <a:r>
                        <a:t>0F</a:t>
                      </a:r>
                    </a:p>
                  </a:txBody>
                  <a:tcPr/>
                </a:tc>
                <a:tc>
                  <a:txBody>
                    <a:bodyPr/>
                    <a:lstStyle/>
                    <a:p>
                      <a:r>
                        <a:t>Extended Partition with Logical Block Address (LBA)</a:t>
                      </a:r>
                    </a:p>
                  </a:txBody>
                  <a:tcPr/>
                </a:tc>
              </a:tr>
              <a:tr h="190738">
                <a:tc>
                  <a:txBody>
                    <a:bodyPr/>
                    <a:lstStyle/>
                    <a:p>
                      <a:r>
                        <a:t>17</a:t>
                      </a:r>
                    </a:p>
                  </a:txBody>
                  <a:tcPr/>
                </a:tc>
                <a:tc>
                  <a:txBody>
                    <a:bodyPr/>
                    <a:lstStyle/>
                    <a:p>
                      <a:r>
                        <a:t>Hidden NTFS partition (XP and earlier)</a:t>
                      </a:r>
                    </a:p>
                  </a:txBody>
                  <a:tcPr/>
                </a:tc>
              </a:tr>
              <a:tr h="190738">
                <a:tc>
                  <a:txBody>
                    <a:bodyPr/>
                    <a:lstStyle/>
                    <a:p>
                      <a:r>
                        <a:t>1B</a:t>
                      </a:r>
                    </a:p>
                  </a:txBody>
                  <a:tcPr/>
                </a:tc>
                <a:tc>
                  <a:txBody>
                    <a:bodyPr/>
                    <a:lstStyle/>
                    <a:p>
                      <a:r>
                        <a:t>Hidden FAT32 partition</a:t>
                      </a:r>
                    </a:p>
                  </a:txBody>
                  <a:tcPr/>
                </a:tc>
              </a:tr>
              <a:tr h="190738">
                <a:tc>
                  <a:txBody>
                    <a:bodyPr/>
                    <a:lstStyle/>
                    <a:p>
                      <a:r>
                        <a:t>1E</a:t>
                      </a:r>
                    </a:p>
                  </a:txBody>
                  <a:tcPr/>
                </a:tc>
                <a:tc>
                  <a:txBody>
                    <a:bodyPr/>
                    <a:lstStyle/>
                    <a:p>
                      <a:r>
                        <a:t>Hidden VFAT partition</a:t>
                      </a:r>
                    </a:p>
                  </a:txBody>
                  <a:tcPr/>
                </a:tc>
              </a:tr>
              <a:tr h="190738">
                <a:tc>
                  <a:txBody>
                    <a:bodyPr/>
                    <a:lstStyle/>
                    <a:p>
                      <a:r>
                        <a:t>3C</a:t>
                      </a:r>
                    </a:p>
                  </a:txBody>
                  <a:tcPr/>
                </a:tc>
                <a:tc>
                  <a:txBody>
                    <a:bodyPr/>
                    <a:lstStyle/>
                    <a:p>
                      <a:r>
                        <a:t>Partition Magic recovery partition</a:t>
                      </a:r>
                    </a:p>
                  </a:txBody>
                  <a:tcPr/>
                </a:tc>
              </a:tr>
              <a:tr h="190738">
                <a:tc>
                  <a:txBody>
                    <a:bodyPr/>
                    <a:lstStyle/>
                    <a:p>
                      <a:r>
                        <a:t>66–69</a:t>
                      </a:r>
                    </a:p>
                  </a:txBody>
                  <a:tcPr/>
                </a:tc>
                <a:tc>
                  <a:txBody>
                    <a:bodyPr/>
                    <a:lstStyle/>
                    <a:p>
                      <a:r>
                        <a:t>Novell partitions</a:t>
                      </a:r>
                    </a:p>
                  </a:txBody>
                  <a:tcPr/>
                </a:tc>
              </a:tr>
              <a:tr h="190738">
                <a:tc>
                  <a:txBody>
                    <a:bodyPr/>
                    <a:lstStyle/>
                    <a:p>
                      <a:r>
                        <a:t>81</a:t>
                      </a:r>
                    </a:p>
                  </a:txBody>
                  <a:tcPr/>
                </a:tc>
                <a:tc>
                  <a:txBody>
                    <a:bodyPr/>
                    <a:lstStyle/>
                    <a:p>
                      <a:r>
                        <a:t>Linux</a:t>
                      </a:r>
                    </a:p>
                  </a:txBody>
                  <a:tcPr/>
                </a:tc>
              </a:tr>
              <a:tr h="190738">
                <a:tc>
                  <a:txBody>
                    <a:bodyPr/>
                    <a:lstStyle/>
                    <a:p>
                      <a:r>
                        <a:t>82</a:t>
                      </a:r>
                    </a:p>
                  </a:txBody>
                  <a:tcPr/>
                </a:tc>
                <a:tc>
                  <a:txBody>
                    <a:bodyPr/>
                    <a:lstStyle/>
                    <a:p>
                      <a:r>
                        <a:t>Linux swap partition (can also be associated with Solaris partitions)</a:t>
                      </a:r>
                    </a:p>
                  </a:txBody>
                  <a:tcPr/>
                </a:tc>
              </a:tr>
              <a:tr h="190738">
                <a:tc>
                  <a:txBody>
                    <a:bodyPr/>
                    <a:lstStyle/>
                    <a:p>
                      <a:r>
                        <a:t>83</a:t>
                      </a:r>
                    </a:p>
                  </a:txBody>
                  <a:tcPr/>
                </a:tc>
                <a:tc>
                  <a:txBody>
                    <a:bodyPr/>
                    <a:lstStyle/>
                    <a:p>
                      <a:r>
                        <a:t>Linux native file systems (Ext2, Ext3, Ext4, Reiser, Xiafs)</a:t>
                      </a:r>
                    </a:p>
                  </a:txBody>
                  <a:tcPr/>
                </a:tc>
              </a:tr>
              <a:tr h="190738">
                <a:tc>
                  <a:txBody>
                    <a:bodyPr/>
                    <a:lstStyle/>
                    <a:p>
                      <a:r>
                        <a:t>86</a:t>
                      </a:r>
                    </a:p>
                  </a:txBody>
                  <a:tcPr/>
                </a:tc>
                <a:tc>
                  <a:txBody>
                    <a:bodyPr/>
                    <a:lstStyle/>
                    <a:p>
                      <a:r>
                        <a:t>FAT16 volume/stripe set (Windows NT)</a:t>
                      </a:r>
                    </a:p>
                  </a:txBody>
                  <a:tcPr/>
                </a:tc>
              </a:tr>
              <a:tr h="190738">
                <a:tc>
                  <a:txBody>
                    <a:bodyPr/>
                    <a:lstStyle/>
                    <a:p>
                      <a:r>
                        <a:t>87</a:t>
                      </a:r>
                    </a:p>
                  </a:txBody>
                  <a:tcPr/>
                </a:tc>
                <a:tc>
                  <a:txBody>
                    <a:bodyPr/>
                    <a:lstStyle/>
                    <a:p>
                      <a:r>
                        <a:t>High Performance File System (HPFS)</a:t>
                      </a:r>
                    </a:p>
                  </a:txBody>
                  <a:tcPr/>
                </a:tc>
              </a:tr>
              <a:tr h="190738">
                <a:tc>
                  <a:txBody>
                    <a:bodyPr/>
                    <a:lstStyle/>
                    <a:p>
                      <a:r>
                        <a:t>A5</a:t>
                      </a:r>
                    </a:p>
                  </a:txBody>
                  <a:tcPr/>
                </a:tc>
                <a:tc>
                  <a:txBody>
                    <a:bodyPr/>
                    <a:lstStyle/>
                    <a:p>
                      <a:r>
                        <a:t>FreeBSD and BSD/386</a:t>
                      </a:r>
                    </a:p>
                  </a:txBody>
                  <a:tcPr/>
                </a:tc>
              </a:tr>
              <a:tr h="190738">
                <a:tc>
                  <a:txBody>
                    <a:bodyPr/>
                    <a:lstStyle/>
                    <a:p>
                      <a:r>
                        <a:t>A6</a:t>
                      </a:r>
                    </a:p>
                  </a:txBody>
                  <a:tcPr/>
                </a:tc>
                <a:tc>
                  <a:txBody>
                    <a:bodyPr/>
                    <a:lstStyle/>
                    <a:p>
                      <a:r>
                        <a:t>OpenBSD</a:t>
                      </a:r>
                    </a:p>
                  </a:txBody>
                  <a:tcPr/>
                </a:tc>
              </a:tr>
              <a:tr h="190738">
                <a:tc>
                  <a:txBody>
                    <a:bodyPr/>
                    <a:lstStyle/>
                    <a:p>
                      <a:r>
                        <a:t>A9</a:t>
                      </a:r>
                    </a:p>
                  </a:txBody>
                  <a:tcPr/>
                </a:tc>
                <a:tc>
                  <a:txBody>
                    <a:bodyPr/>
                    <a:lstStyle/>
                    <a:p>
                      <a:r>
                        <a:t>NetBSD</a:t>
                      </a:r>
                    </a:p>
                  </a:txBody>
                  <a:tcPr/>
                </a:tc>
              </a:tr>
              <a:tr h="190738">
                <a:tc>
                  <a:txBody>
                    <a:bodyPr/>
                    <a:lstStyle/>
                    <a:p>
                      <a:r>
                        <a:t>C7</a:t>
                      </a:r>
                    </a:p>
                  </a:txBody>
                  <a:tcPr/>
                </a:tc>
                <a:tc>
                  <a:txBody>
                    <a:bodyPr/>
                    <a:lstStyle/>
                    <a:p>
                      <a:r>
                        <a:t>Typical of a corrupted NTFS volume/stripe set</a:t>
                      </a:r>
                    </a:p>
                  </a:txBody>
                  <a:tcPr/>
                </a:tc>
              </a:tr>
              <a:tr h="190753">
                <a:tc>
                  <a:txBody>
                    <a:bodyPr/>
                    <a:lstStyle/>
                    <a:p>
                      <a:r>
                        <a:t>EB</a:t>
                      </a:r>
                    </a:p>
                  </a:txBody>
                  <a:tcPr/>
                </a:tc>
                <a:tc>
                  <a:txBody>
                    <a:bodyPr/>
                    <a:lstStyle/>
                    <a:p>
                      <a:r>
                        <a:t>BeOS</a:t>
                      </a:r>
                    </a:p>
                  </a:txBody>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70a4a66-c4ba-45c2-9d8f-2bae85b085c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82D91C1503B3F49ADBA5A0469C768B1" ma:contentTypeVersion="10" ma:contentTypeDescription="Create a new document." ma:contentTypeScope="" ma:versionID="4003135b0ad4dd7240eff878933935bc">
  <xsd:schema xmlns:xsd="http://www.w3.org/2001/XMLSchema" xmlns:xs="http://www.w3.org/2001/XMLSchema" xmlns:p="http://schemas.microsoft.com/office/2006/metadata/properties" xmlns:ns3="d70a4a66-c4ba-45c2-9d8f-2bae85b085c4" targetNamespace="http://schemas.microsoft.com/office/2006/metadata/properties" ma:root="true" ma:fieldsID="56cfdfd0dfb13ab7d1ee7ce1235884dc" ns3:_="">
    <xsd:import namespace="d70a4a66-c4ba-45c2-9d8f-2bae85b085c4"/>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0a4a66-c4ba-45c2-9d8f-2bae85b085c4"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EA402B-7E77-4C20-94B3-A36F5A583CFD}">
  <ds:schemaRefs>
    <ds:schemaRef ds:uri="http://purl.org/dc/elements/1.1/"/>
    <ds:schemaRef ds:uri="http://schemas.microsoft.com/office/infopath/2007/PartnerControls"/>
    <ds:schemaRef ds:uri="http://purl.org/dc/dcmitype/"/>
    <ds:schemaRef ds:uri="http://purl.org/dc/terms/"/>
    <ds:schemaRef ds:uri="http://schemas.microsoft.com/office/2006/documentManagement/types"/>
    <ds:schemaRef ds:uri="http://schemas.openxmlformats.org/package/2006/metadata/core-properties"/>
    <ds:schemaRef ds:uri="d70a4a66-c4ba-45c2-9d8f-2bae85b085c4"/>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86AEA09-3B02-43DF-8374-7DAD729EB3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0a4a66-c4ba-45c2-9d8f-2bae85b085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08D1E9-2934-4233-93BE-02D08DE5F8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260</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0</vt:i4>
      </vt:variant>
    </vt:vector>
  </HeadingPairs>
  <TitlesOfParts>
    <vt:vector size="4" baseType="lpstr">
      <vt:lpstr>Aptos</vt:lpstr>
      <vt:lpstr>Arial</vt:lpstr>
      <vt:lpstr>Calibri</vt:lpstr>
      <vt:lpstr>Office Theme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Johan Sebastian Ramirez Vallejo</dc:creator>
  <cp:keywords/>
  <dc:description/>
  <cp:lastModifiedBy>Johan Sebastian Ramirez Vallejo</cp:lastModifiedBy>
  <cp:revision>73</cp:revision>
  <cp:lastPrinted>2024-03-07T22:50:54Z</cp:lastPrinted>
  <dcterms:created xsi:type="dcterms:W3CDTF">2025-07-12T04:25:30Z</dcterms:created>
  <dcterms:modified xsi:type="dcterms:W3CDTF">2025-07-13T16:03:54Z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0x010100382D91C1503B3F49ADBA5A0469C768B1</vt:lpwstr>
  </property>
</Properties>
</file>